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556" r:id="rId2"/>
    <p:sldId id="809" r:id="rId3"/>
    <p:sldId id="810" r:id="rId4"/>
    <p:sldId id="257" r:id="rId5"/>
    <p:sldId id="725" r:id="rId6"/>
    <p:sldId id="727" r:id="rId7"/>
    <p:sldId id="774" r:id="rId8"/>
    <p:sldId id="811" r:id="rId9"/>
    <p:sldId id="803" r:id="rId10"/>
    <p:sldId id="453" r:id="rId11"/>
    <p:sldId id="450" r:id="rId12"/>
    <p:sldId id="455" r:id="rId13"/>
    <p:sldId id="454" r:id="rId14"/>
    <p:sldId id="801" r:id="rId15"/>
    <p:sldId id="816" r:id="rId16"/>
    <p:sldId id="266" r:id="rId17"/>
    <p:sldId id="446" r:id="rId18"/>
    <p:sldId id="448" r:id="rId19"/>
    <p:sldId id="813" r:id="rId20"/>
    <p:sldId id="271" r:id="rId21"/>
    <p:sldId id="776" r:id="rId22"/>
    <p:sldId id="452" r:id="rId23"/>
    <p:sldId id="817" r:id="rId24"/>
    <p:sldId id="272" r:id="rId25"/>
    <p:sldId id="273" r:id="rId26"/>
    <p:sldId id="819" r:id="rId27"/>
    <p:sldId id="806" r:id="rId28"/>
    <p:sldId id="807" r:id="rId29"/>
    <p:sldId id="274" r:id="rId30"/>
    <p:sldId id="456" r:id="rId31"/>
    <p:sldId id="457" r:id="rId32"/>
    <p:sldId id="703" r:id="rId33"/>
    <p:sldId id="704" r:id="rId34"/>
    <p:sldId id="705" r:id="rId35"/>
    <p:sldId id="708" r:id="rId36"/>
    <p:sldId id="709" r:id="rId37"/>
    <p:sldId id="710" r:id="rId38"/>
    <p:sldId id="791" r:id="rId39"/>
    <p:sldId id="799" r:id="rId40"/>
    <p:sldId id="792" r:id="rId41"/>
    <p:sldId id="815" r:id="rId42"/>
    <p:sldId id="712" r:id="rId43"/>
    <p:sldId id="713" r:id="rId44"/>
    <p:sldId id="812" r:id="rId45"/>
    <p:sldId id="541" r:id="rId46"/>
    <p:sldId id="628" r:id="rId47"/>
    <p:sldId id="797" r:id="rId48"/>
    <p:sldId id="768" r:id="rId49"/>
    <p:sldId id="769" r:id="rId50"/>
    <p:sldId id="732" r:id="rId51"/>
    <p:sldId id="733" r:id="rId52"/>
    <p:sldId id="734" r:id="rId53"/>
    <p:sldId id="735" r:id="rId54"/>
    <p:sldId id="736" r:id="rId55"/>
    <p:sldId id="737" r:id="rId56"/>
    <p:sldId id="738" r:id="rId57"/>
    <p:sldId id="739" r:id="rId58"/>
    <p:sldId id="818" r:id="rId59"/>
    <p:sldId id="740" r:id="rId60"/>
    <p:sldId id="741" r:id="rId61"/>
    <p:sldId id="742" r:id="rId62"/>
    <p:sldId id="743" r:id="rId63"/>
    <p:sldId id="744" r:id="rId64"/>
    <p:sldId id="745" r:id="rId65"/>
    <p:sldId id="746" r:id="rId66"/>
    <p:sldId id="748" r:id="rId67"/>
    <p:sldId id="751" r:id="rId68"/>
    <p:sldId id="752" r:id="rId69"/>
    <p:sldId id="808" r:id="rId70"/>
    <p:sldId id="758" r:id="rId71"/>
    <p:sldId id="759" r:id="rId72"/>
    <p:sldId id="760" r:id="rId73"/>
    <p:sldId id="761" r:id="rId74"/>
    <p:sldId id="762" r:id="rId75"/>
    <p:sldId id="763" r:id="rId76"/>
    <p:sldId id="764" r:id="rId77"/>
    <p:sldId id="765" r:id="rId78"/>
    <p:sldId id="767" r:id="rId79"/>
    <p:sldId id="354" r:id="rId80"/>
    <p:sldId id="793" r:id="rId81"/>
  </p:sldIdLst>
  <p:sldSz cx="9144000" cy="6858000" type="screen4x3"/>
  <p:notesSz cx="10234613" cy="70993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SzPct val="50000"/>
      <a:buFont typeface="ZapfDingbats" pitchFamily="82" charset="2"/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SzPct val="50000"/>
      <a:buFont typeface="ZapfDingbats" pitchFamily="82" charset="2"/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SzPct val="50000"/>
      <a:buFont typeface="ZapfDingbats" pitchFamily="82" charset="2"/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SzPct val="50000"/>
      <a:buFont typeface="ZapfDingbats" pitchFamily="82" charset="2"/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SzPct val="50000"/>
      <a:buFont typeface="ZapfDingbats" pitchFamily="82" charset="2"/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4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  <a:srgbClr val="DDDDDD"/>
    <a:srgbClr val="FF00FF"/>
    <a:srgbClr val="CCFFCC"/>
    <a:srgbClr val="99CCFF"/>
    <a:srgbClr val="00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87771" autoAdjust="0"/>
  </p:normalViewPr>
  <p:slideViewPr>
    <p:cSldViewPr>
      <p:cViewPr varScale="1">
        <p:scale>
          <a:sx n="71" d="100"/>
          <a:sy n="71" d="100"/>
        </p:scale>
        <p:origin x="725" y="43"/>
      </p:cViewPr>
      <p:guideLst>
        <p:guide orient="horz" pos="2400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670"/>
    </p:cViewPr>
  </p:sorterViewPr>
  <p:notesViewPr>
    <p:cSldViewPr>
      <p:cViewPr varScale="1">
        <p:scale>
          <a:sx n="68" d="100"/>
          <a:sy n="68" d="100"/>
        </p:scale>
        <p:origin x="-1854" y="-84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7" Type="http://schemas.openxmlformats.org/officeDocument/2006/relationships/image" Target="../media/image116.wmf"/><Relationship Id="rId2" Type="http://schemas.openxmlformats.org/officeDocument/2006/relationships/image" Target="../media/image117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16.wmf"/><Relationship Id="rId2" Type="http://schemas.openxmlformats.org/officeDocument/2006/relationships/image" Target="../media/image12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10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2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image" Target="../media/image32.wmf"/><Relationship Id="rId26" Type="http://schemas.openxmlformats.org/officeDocument/2006/relationships/image" Target="../media/image40.wmf"/><Relationship Id="rId39" Type="http://schemas.openxmlformats.org/officeDocument/2006/relationships/image" Target="../media/image53.wmf"/><Relationship Id="rId3" Type="http://schemas.openxmlformats.org/officeDocument/2006/relationships/image" Target="../media/image17.wmf"/><Relationship Id="rId21" Type="http://schemas.openxmlformats.org/officeDocument/2006/relationships/image" Target="../media/image35.wmf"/><Relationship Id="rId34" Type="http://schemas.openxmlformats.org/officeDocument/2006/relationships/image" Target="../media/image48.wmf"/><Relationship Id="rId42" Type="http://schemas.openxmlformats.org/officeDocument/2006/relationships/image" Target="../media/image56.wmf"/><Relationship Id="rId47" Type="http://schemas.openxmlformats.org/officeDocument/2006/relationships/image" Target="../media/image61.wmf"/><Relationship Id="rId50" Type="http://schemas.openxmlformats.org/officeDocument/2006/relationships/image" Target="../media/image64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17" Type="http://schemas.openxmlformats.org/officeDocument/2006/relationships/image" Target="../media/image31.wmf"/><Relationship Id="rId25" Type="http://schemas.openxmlformats.org/officeDocument/2006/relationships/image" Target="../media/image39.wmf"/><Relationship Id="rId33" Type="http://schemas.openxmlformats.org/officeDocument/2006/relationships/image" Target="../media/image47.wmf"/><Relationship Id="rId38" Type="http://schemas.openxmlformats.org/officeDocument/2006/relationships/image" Target="../media/image52.wmf"/><Relationship Id="rId46" Type="http://schemas.openxmlformats.org/officeDocument/2006/relationships/image" Target="../media/image60.wmf"/><Relationship Id="rId2" Type="http://schemas.openxmlformats.org/officeDocument/2006/relationships/image" Target="../media/image16.wmf"/><Relationship Id="rId16" Type="http://schemas.openxmlformats.org/officeDocument/2006/relationships/image" Target="../media/image30.wmf"/><Relationship Id="rId20" Type="http://schemas.openxmlformats.org/officeDocument/2006/relationships/image" Target="../media/image34.wmf"/><Relationship Id="rId29" Type="http://schemas.openxmlformats.org/officeDocument/2006/relationships/image" Target="../media/image43.wmf"/><Relationship Id="rId41" Type="http://schemas.openxmlformats.org/officeDocument/2006/relationships/image" Target="../media/image55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24" Type="http://schemas.openxmlformats.org/officeDocument/2006/relationships/image" Target="../media/image38.wmf"/><Relationship Id="rId32" Type="http://schemas.openxmlformats.org/officeDocument/2006/relationships/image" Target="../media/image46.wmf"/><Relationship Id="rId37" Type="http://schemas.openxmlformats.org/officeDocument/2006/relationships/image" Target="../media/image51.wmf"/><Relationship Id="rId40" Type="http://schemas.openxmlformats.org/officeDocument/2006/relationships/image" Target="../media/image54.wmf"/><Relationship Id="rId45" Type="http://schemas.openxmlformats.org/officeDocument/2006/relationships/image" Target="../media/image59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23" Type="http://schemas.openxmlformats.org/officeDocument/2006/relationships/image" Target="../media/image37.wmf"/><Relationship Id="rId28" Type="http://schemas.openxmlformats.org/officeDocument/2006/relationships/image" Target="../media/image42.wmf"/><Relationship Id="rId36" Type="http://schemas.openxmlformats.org/officeDocument/2006/relationships/image" Target="../media/image50.wmf"/><Relationship Id="rId49" Type="http://schemas.openxmlformats.org/officeDocument/2006/relationships/image" Target="../media/image63.wmf"/><Relationship Id="rId10" Type="http://schemas.openxmlformats.org/officeDocument/2006/relationships/image" Target="../media/image24.wmf"/><Relationship Id="rId19" Type="http://schemas.openxmlformats.org/officeDocument/2006/relationships/image" Target="../media/image33.wmf"/><Relationship Id="rId31" Type="http://schemas.openxmlformats.org/officeDocument/2006/relationships/image" Target="../media/image45.wmf"/><Relationship Id="rId44" Type="http://schemas.openxmlformats.org/officeDocument/2006/relationships/image" Target="../media/image58.wmf"/><Relationship Id="rId52" Type="http://schemas.openxmlformats.org/officeDocument/2006/relationships/image" Target="../media/image66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Relationship Id="rId22" Type="http://schemas.openxmlformats.org/officeDocument/2006/relationships/image" Target="../media/image36.wmf"/><Relationship Id="rId27" Type="http://schemas.openxmlformats.org/officeDocument/2006/relationships/image" Target="../media/image41.wmf"/><Relationship Id="rId30" Type="http://schemas.openxmlformats.org/officeDocument/2006/relationships/image" Target="../media/image44.wmf"/><Relationship Id="rId35" Type="http://schemas.openxmlformats.org/officeDocument/2006/relationships/image" Target="../media/image49.wmf"/><Relationship Id="rId43" Type="http://schemas.openxmlformats.org/officeDocument/2006/relationships/image" Target="../media/image57.wmf"/><Relationship Id="rId48" Type="http://schemas.openxmlformats.org/officeDocument/2006/relationships/image" Target="../media/image62.wmf"/><Relationship Id="rId8" Type="http://schemas.openxmlformats.org/officeDocument/2006/relationships/image" Target="../media/image22.wmf"/><Relationship Id="rId51" Type="http://schemas.openxmlformats.org/officeDocument/2006/relationships/image" Target="../media/image6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10.wmf"/><Relationship Id="rId4" Type="http://schemas.openxmlformats.org/officeDocument/2006/relationships/image" Target="../media/image13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34.wmf"/><Relationship Id="rId4" Type="http://schemas.openxmlformats.org/officeDocument/2006/relationships/image" Target="../media/image1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8502" y="2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744337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8502" y="6744337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E1E59E0-F7FC-4F52-9BA4-983F35656A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45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8502" y="2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3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2386" y="3371600"/>
            <a:ext cx="7509844" cy="319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4337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8502" y="6744337"/>
            <a:ext cx="4436114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2" tIns="47537" rIns="95072" bIns="4753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39DC498-5FED-43E1-A183-E2532CE72F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C498-5FED-43E1-A183-E2532CE72FE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36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C498-5FED-43E1-A183-E2532CE72FE7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295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72537" indent="-29713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88518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63926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139333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614740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3090147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565555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4040962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C2332D3C-C326-4767-B087-77E4239F2E1E}" type="slidenum">
              <a:rPr lang="fr-FR" altLang="fr-FR" sz="1200">
                <a:solidFill>
                  <a:schemeClr val="tx1"/>
                </a:solidFill>
                <a:latin typeface="Times New Roman" pitchFamily="18" charset="0"/>
              </a:rPr>
              <a:pPr/>
              <a:t>39</a:t>
            </a:fld>
            <a:endParaRPr lang="fr-FR" alt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5941" name="Espace réservé de la date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72537" indent="-29713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88518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63926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139333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614740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3090147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565555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4040962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EF60383E-7942-4BE2-811C-6B15B600942C}" type="datetime1">
              <a:rPr lang="fr-FR" altLang="fr-FR" sz="1200">
                <a:solidFill>
                  <a:schemeClr val="tx1"/>
                </a:solidFill>
                <a:latin typeface="Times New Roman" pitchFamily="18" charset="0"/>
              </a:rPr>
              <a:pPr/>
              <a:t>17/05/2017</a:t>
            </a:fld>
            <a:endParaRPr lang="fr-FR" alt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5942" name="Espace réservé du pied de page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72537" indent="-29713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88518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63926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139333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614740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3090147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565555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4040962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>
                <a:solidFill>
                  <a:schemeClr val="tx1"/>
                </a:solidFill>
                <a:latin typeface="Times New Roman" pitchFamily="18" charset="0"/>
              </a:rPr>
              <a:t>gerard.dray@mines-ales.fr</a:t>
            </a:r>
          </a:p>
        </p:txBody>
      </p:sp>
    </p:spTree>
    <p:extLst>
      <p:ext uri="{BB962C8B-B14F-4D97-AF65-F5344CB8AC3E}">
        <p14:creationId xmlns:p14="http://schemas.microsoft.com/office/powerpoint/2010/main" val="154527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0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72537" indent="-29713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88518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63926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139333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614740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3090147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565555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4040962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9D0DB8D5-09BA-4D40-A980-53395373E33F}" type="slidenum">
              <a:rPr lang="fr-FR" altLang="fr-FR" sz="1200">
                <a:solidFill>
                  <a:schemeClr val="tx1"/>
                </a:solidFill>
                <a:latin typeface="Times New Roman" pitchFamily="18" charset="0"/>
              </a:rPr>
              <a:pPr/>
              <a:t>79</a:t>
            </a:fld>
            <a:endParaRPr lang="fr-FR" alt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2386" y="3375022"/>
            <a:ext cx="7509844" cy="2986956"/>
          </a:xfrm>
          <a:noFill/>
        </p:spPr>
        <p:txBody>
          <a:bodyPr lIns="95732" tIns="47868" rIns="95732" bIns="47868"/>
          <a:lstStyle/>
          <a:p>
            <a:endParaRPr lang="fr-FR" altLang="fr-FR"/>
          </a:p>
        </p:txBody>
      </p:sp>
      <p:sp>
        <p:nvSpPr>
          <p:cNvPr id="3891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5513" y="620713"/>
            <a:ext cx="3313112" cy="24844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49564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72537" indent="-29713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88518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63926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139333" indent="-237703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614740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3090147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565555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4040962" indent="-237703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9D0DB8D5-09BA-4D40-A980-53395373E33F}" type="slidenum">
              <a:rPr lang="fr-FR" altLang="fr-FR" sz="1200">
                <a:solidFill>
                  <a:schemeClr val="tx1"/>
                </a:solidFill>
                <a:latin typeface="Times New Roman" pitchFamily="18" charset="0"/>
              </a:rPr>
              <a:pPr/>
              <a:t>80</a:t>
            </a:fld>
            <a:endParaRPr lang="fr-FR" alt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2386" y="3375022"/>
            <a:ext cx="7509844" cy="2986956"/>
          </a:xfrm>
          <a:noFill/>
        </p:spPr>
        <p:txBody>
          <a:bodyPr lIns="95732" tIns="47868" rIns="95732" bIns="47868"/>
          <a:lstStyle/>
          <a:p>
            <a:endParaRPr lang="fr-FR" altLang="fr-FR"/>
          </a:p>
        </p:txBody>
      </p:sp>
      <p:sp>
        <p:nvSpPr>
          <p:cNvPr id="3891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5513" y="620713"/>
            <a:ext cx="3313112" cy="24844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0735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4BBD-9643-49A8-93F1-D1A925C6E6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36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BF60-D1B9-4DAF-A034-B876D1AB2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45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0198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0198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5497-1786-4390-A292-FC8DDB8E73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2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E1B-A955-4211-9FAF-301585ABB4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3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EDDF-3C90-4ABA-BB52-46ADB0F2F2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00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2449-3C43-460F-959D-53AF8D86FF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2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18A1-E161-47D4-9F69-D7D84CB119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42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E802-7204-458A-9564-BBCB373D5A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5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0903-79F4-4BFD-9D3C-4F52899B07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22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36E8-22EB-44D4-B640-68E73AFEF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0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446D-0FC9-499F-8C78-F034F5247F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56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2311EF-B4A8-4FC0-A11F-67372F9244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04800" y="7620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omic Sans MS" pitchFamily="66" charset="0"/>
        </a:defRPr>
      </a:lvl9pPr>
    </p:titleStyle>
    <p:bodyStyle>
      <a:lvl1pPr marL="342900" indent="-150813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382588" indent="180975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2pPr>
      <a:lvl3pPr marL="754063" indent="188913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3pPr>
      <a:lvl4pPr marL="1133475" indent="195263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4pPr>
      <a:lvl5pPr marL="1528763" indent="184150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5pPr>
      <a:lvl6pPr marL="1985963" indent="184150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6pPr>
      <a:lvl7pPr marL="2443163" indent="184150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7pPr>
      <a:lvl8pPr marL="2900363" indent="184150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8pPr>
      <a:lvl9pPr marL="3357563" indent="184150" algn="just" rtl="0" eaLnBrk="0" fontAlgn="base" hangingPunct="0">
        <a:spcBef>
          <a:spcPct val="20000"/>
        </a:spcBef>
        <a:spcAft>
          <a:spcPct val="0"/>
        </a:spcAft>
        <a:buSzPct val="50000"/>
        <a:buFont typeface="ZapfDingbats" pitchFamily="82" charset="2"/>
        <a:buChar char="l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wmf"/><Relationship Id="rId21" Type="http://schemas.openxmlformats.org/officeDocument/2006/relationships/oleObject" Target="../embeddings/oleObject13.bin"/><Relationship Id="rId42" Type="http://schemas.openxmlformats.org/officeDocument/2006/relationships/image" Target="../media/image34.wmf"/><Relationship Id="rId47" Type="http://schemas.openxmlformats.org/officeDocument/2006/relationships/oleObject" Target="../embeddings/oleObject26.bin"/><Relationship Id="rId63" Type="http://schemas.openxmlformats.org/officeDocument/2006/relationships/oleObject" Target="../embeddings/oleObject34.bin"/><Relationship Id="rId68" Type="http://schemas.openxmlformats.org/officeDocument/2006/relationships/image" Target="../media/image47.wmf"/><Relationship Id="rId84" Type="http://schemas.openxmlformats.org/officeDocument/2006/relationships/image" Target="../media/image55.wmf"/><Relationship Id="rId89" Type="http://schemas.openxmlformats.org/officeDocument/2006/relationships/oleObject" Target="../embeddings/oleObject47.bin"/><Relationship Id="rId7" Type="http://schemas.openxmlformats.org/officeDocument/2006/relationships/oleObject" Target="../embeddings/oleObject6.bin"/><Relationship Id="rId71" Type="http://schemas.openxmlformats.org/officeDocument/2006/relationships/oleObject" Target="../embeddings/oleObject38.bin"/><Relationship Id="rId9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9" Type="http://schemas.openxmlformats.org/officeDocument/2006/relationships/oleObject" Target="../embeddings/oleObject17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5.wmf"/><Relationship Id="rId32" Type="http://schemas.openxmlformats.org/officeDocument/2006/relationships/image" Target="../media/image29.wmf"/><Relationship Id="rId37" Type="http://schemas.openxmlformats.org/officeDocument/2006/relationships/oleObject" Target="../embeddings/oleObject21.bin"/><Relationship Id="rId40" Type="http://schemas.openxmlformats.org/officeDocument/2006/relationships/image" Target="../media/image33.wmf"/><Relationship Id="rId45" Type="http://schemas.openxmlformats.org/officeDocument/2006/relationships/oleObject" Target="../embeddings/oleObject25.bin"/><Relationship Id="rId53" Type="http://schemas.openxmlformats.org/officeDocument/2006/relationships/oleObject" Target="../embeddings/oleObject29.bin"/><Relationship Id="rId58" Type="http://schemas.openxmlformats.org/officeDocument/2006/relationships/image" Target="../media/image42.wmf"/><Relationship Id="rId66" Type="http://schemas.openxmlformats.org/officeDocument/2006/relationships/image" Target="../media/image46.wmf"/><Relationship Id="rId74" Type="http://schemas.openxmlformats.org/officeDocument/2006/relationships/image" Target="../media/image50.wmf"/><Relationship Id="rId79" Type="http://schemas.openxmlformats.org/officeDocument/2006/relationships/oleObject" Target="../embeddings/oleObject42.bin"/><Relationship Id="rId87" Type="http://schemas.openxmlformats.org/officeDocument/2006/relationships/oleObject" Target="../embeddings/oleObject46.bin"/><Relationship Id="rId102" Type="http://schemas.openxmlformats.org/officeDocument/2006/relationships/image" Target="../media/image64.wmf"/><Relationship Id="rId5" Type="http://schemas.openxmlformats.org/officeDocument/2006/relationships/oleObject" Target="../embeddings/oleObject5.bin"/><Relationship Id="rId61" Type="http://schemas.openxmlformats.org/officeDocument/2006/relationships/oleObject" Target="../embeddings/oleObject33.bin"/><Relationship Id="rId82" Type="http://schemas.openxmlformats.org/officeDocument/2006/relationships/image" Target="../media/image54.wmf"/><Relationship Id="rId90" Type="http://schemas.openxmlformats.org/officeDocument/2006/relationships/image" Target="../media/image58.wmf"/><Relationship Id="rId95" Type="http://schemas.openxmlformats.org/officeDocument/2006/relationships/oleObject" Target="../embeddings/oleObject50.bin"/><Relationship Id="rId19" Type="http://schemas.openxmlformats.org/officeDocument/2006/relationships/oleObject" Target="../embeddings/oleObject12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28.wmf"/><Relationship Id="rId35" Type="http://schemas.openxmlformats.org/officeDocument/2006/relationships/oleObject" Target="../embeddings/oleObject20.bin"/><Relationship Id="rId43" Type="http://schemas.openxmlformats.org/officeDocument/2006/relationships/oleObject" Target="../embeddings/oleObject24.bin"/><Relationship Id="rId48" Type="http://schemas.openxmlformats.org/officeDocument/2006/relationships/image" Target="../media/image37.wmf"/><Relationship Id="rId56" Type="http://schemas.openxmlformats.org/officeDocument/2006/relationships/image" Target="../media/image41.wmf"/><Relationship Id="rId64" Type="http://schemas.openxmlformats.org/officeDocument/2006/relationships/image" Target="../media/image45.wmf"/><Relationship Id="rId69" Type="http://schemas.openxmlformats.org/officeDocument/2006/relationships/oleObject" Target="../embeddings/oleObject37.bin"/><Relationship Id="rId77" Type="http://schemas.openxmlformats.org/officeDocument/2006/relationships/oleObject" Target="../embeddings/oleObject41.bin"/><Relationship Id="rId100" Type="http://schemas.openxmlformats.org/officeDocument/2006/relationships/image" Target="../media/image63.wmf"/><Relationship Id="rId105" Type="http://schemas.openxmlformats.org/officeDocument/2006/relationships/oleObject" Target="../embeddings/oleObject55.bin"/><Relationship Id="rId8" Type="http://schemas.openxmlformats.org/officeDocument/2006/relationships/image" Target="../media/image17.wmf"/><Relationship Id="rId51" Type="http://schemas.openxmlformats.org/officeDocument/2006/relationships/oleObject" Target="../embeddings/oleObject28.bin"/><Relationship Id="rId72" Type="http://schemas.openxmlformats.org/officeDocument/2006/relationships/image" Target="../media/image49.wmf"/><Relationship Id="rId80" Type="http://schemas.openxmlformats.org/officeDocument/2006/relationships/image" Target="../media/image53.wmf"/><Relationship Id="rId85" Type="http://schemas.openxmlformats.org/officeDocument/2006/relationships/oleObject" Target="../embeddings/oleObject45.bin"/><Relationship Id="rId93" Type="http://schemas.openxmlformats.org/officeDocument/2006/relationships/oleObject" Target="../embeddings/oleObject49.bin"/><Relationship Id="rId98" Type="http://schemas.openxmlformats.org/officeDocument/2006/relationships/image" Target="../media/image62.wmf"/><Relationship Id="rId3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33" Type="http://schemas.openxmlformats.org/officeDocument/2006/relationships/oleObject" Target="../embeddings/oleObject19.bin"/><Relationship Id="rId38" Type="http://schemas.openxmlformats.org/officeDocument/2006/relationships/image" Target="../media/image32.wmf"/><Relationship Id="rId46" Type="http://schemas.openxmlformats.org/officeDocument/2006/relationships/image" Target="../media/image36.wmf"/><Relationship Id="rId59" Type="http://schemas.openxmlformats.org/officeDocument/2006/relationships/oleObject" Target="../embeddings/oleObject32.bin"/><Relationship Id="rId67" Type="http://schemas.openxmlformats.org/officeDocument/2006/relationships/oleObject" Target="../embeddings/oleObject36.bin"/><Relationship Id="rId103" Type="http://schemas.openxmlformats.org/officeDocument/2006/relationships/oleObject" Target="../embeddings/oleObject54.bin"/><Relationship Id="rId20" Type="http://schemas.openxmlformats.org/officeDocument/2006/relationships/image" Target="../media/image23.wmf"/><Relationship Id="rId41" Type="http://schemas.openxmlformats.org/officeDocument/2006/relationships/oleObject" Target="../embeddings/oleObject23.bin"/><Relationship Id="rId54" Type="http://schemas.openxmlformats.org/officeDocument/2006/relationships/image" Target="../media/image40.wmf"/><Relationship Id="rId62" Type="http://schemas.openxmlformats.org/officeDocument/2006/relationships/image" Target="../media/image44.wmf"/><Relationship Id="rId70" Type="http://schemas.openxmlformats.org/officeDocument/2006/relationships/image" Target="../media/image48.wmf"/><Relationship Id="rId75" Type="http://schemas.openxmlformats.org/officeDocument/2006/relationships/oleObject" Target="../embeddings/oleObject40.bin"/><Relationship Id="rId83" Type="http://schemas.openxmlformats.org/officeDocument/2006/relationships/oleObject" Target="../embeddings/oleObject44.bin"/><Relationship Id="rId88" Type="http://schemas.openxmlformats.org/officeDocument/2006/relationships/image" Target="../media/image57.wmf"/><Relationship Id="rId91" Type="http://schemas.openxmlformats.org/officeDocument/2006/relationships/oleObject" Target="../embeddings/oleObject48.bin"/><Relationship Id="rId96" Type="http://schemas.openxmlformats.org/officeDocument/2006/relationships/image" Target="../media/image6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7.wmf"/><Relationship Id="rId36" Type="http://schemas.openxmlformats.org/officeDocument/2006/relationships/image" Target="../media/image31.wmf"/><Relationship Id="rId49" Type="http://schemas.openxmlformats.org/officeDocument/2006/relationships/oleObject" Target="../embeddings/oleObject27.bin"/><Relationship Id="rId57" Type="http://schemas.openxmlformats.org/officeDocument/2006/relationships/oleObject" Target="../embeddings/oleObject31.bin"/><Relationship Id="rId106" Type="http://schemas.openxmlformats.org/officeDocument/2006/relationships/image" Target="../media/image66.wmf"/><Relationship Id="rId10" Type="http://schemas.openxmlformats.org/officeDocument/2006/relationships/image" Target="../media/image18.wmf"/><Relationship Id="rId31" Type="http://schemas.openxmlformats.org/officeDocument/2006/relationships/oleObject" Target="../embeddings/oleObject18.bin"/><Relationship Id="rId44" Type="http://schemas.openxmlformats.org/officeDocument/2006/relationships/image" Target="../media/image35.wmf"/><Relationship Id="rId52" Type="http://schemas.openxmlformats.org/officeDocument/2006/relationships/image" Target="../media/image39.wmf"/><Relationship Id="rId60" Type="http://schemas.openxmlformats.org/officeDocument/2006/relationships/image" Target="../media/image43.wmf"/><Relationship Id="rId65" Type="http://schemas.openxmlformats.org/officeDocument/2006/relationships/oleObject" Target="../embeddings/oleObject35.bin"/><Relationship Id="rId73" Type="http://schemas.openxmlformats.org/officeDocument/2006/relationships/oleObject" Target="../embeddings/oleObject39.bin"/><Relationship Id="rId78" Type="http://schemas.openxmlformats.org/officeDocument/2006/relationships/image" Target="../media/image52.wmf"/><Relationship Id="rId81" Type="http://schemas.openxmlformats.org/officeDocument/2006/relationships/oleObject" Target="../embeddings/oleObject43.bin"/><Relationship Id="rId86" Type="http://schemas.openxmlformats.org/officeDocument/2006/relationships/image" Target="../media/image56.wmf"/><Relationship Id="rId94" Type="http://schemas.openxmlformats.org/officeDocument/2006/relationships/image" Target="../media/image60.wmf"/><Relationship Id="rId99" Type="http://schemas.openxmlformats.org/officeDocument/2006/relationships/oleObject" Target="../embeddings/oleObject52.bin"/><Relationship Id="rId101" Type="http://schemas.openxmlformats.org/officeDocument/2006/relationships/oleObject" Target="../embeddings/oleObject5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2.wmf"/><Relationship Id="rId39" Type="http://schemas.openxmlformats.org/officeDocument/2006/relationships/oleObject" Target="../embeddings/oleObject22.bin"/><Relationship Id="rId34" Type="http://schemas.openxmlformats.org/officeDocument/2006/relationships/image" Target="../media/image30.wmf"/><Relationship Id="rId50" Type="http://schemas.openxmlformats.org/officeDocument/2006/relationships/image" Target="../media/image38.wmf"/><Relationship Id="rId55" Type="http://schemas.openxmlformats.org/officeDocument/2006/relationships/oleObject" Target="../embeddings/oleObject30.bin"/><Relationship Id="rId76" Type="http://schemas.openxmlformats.org/officeDocument/2006/relationships/image" Target="../media/image51.wmf"/><Relationship Id="rId97" Type="http://schemas.openxmlformats.org/officeDocument/2006/relationships/oleObject" Target="../embeddings/oleObject51.bin"/><Relationship Id="rId104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8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6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4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5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1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19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15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2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15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27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6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17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33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2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40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29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44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34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2C2AEAF-C302-4BB4-AC98-C2F1755DC75E}" type="slidenum">
              <a:rPr lang="fr-FR" altLang="fr-FR" sz="1200" smtClean="0">
                <a:solidFill>
                  <a:schemeClr val="tx2"/>
                </a:solidFill>
              </a:rPr>
              <a:pPr/>
              <a:t>1</a:t>
            </a:fld>
            <a:endParaRPr lang="fr-FR" altLang="fr-FR" sz="1200" dirty="0">
              <a:solidFill>
                <a:schemeClr val="tx2"/>
              </a:solidFill>
            </a:endParaRPr>
          </a:p>
        </p:txBody>
      </p:sp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839200" cy="3733800"/>
          </a:xfrm>
        </p:spPr>
        <p:txBody>
          <a:bodyPr/>
          <a:lstStyle/>
          <a:p>
            <a:pPr algn="l"/>
            <a:r>
              <a:rPr lang="fr-FR" altLang="fr-FR" sz="2000" dirty="0"/>
              <a:t>Mercredi 17 mai 2017 - 9h/12h et 14h/17h</a:t>
            </a:r>
            <a:br>
              <a:rPr lang="fr-FR" altLang="fr-FR" sz="2000" dirty="0"/>
            </a:br>
            <a:r>
              <a:rPr lang="fr-FR" altLang="fr-FR" sz="2000" b="0" dirty="0"/>
              <a:t>Initiation à l'apprentissage Artificiel (Machine Learning)</a:t>
            </a:r>
            <a:br>
              <a:rPr lang="fr-FR" altLang="fr-FR" sz="2000" b="0" dirty="0"/>
            </a:br>
            <a:r>
              <a:rPr lang="fr-FR" altLang="fr-FR" sz="2000" b="0" dirty="0"/>
              <a:t>Partie 1 : Fondements et Méthodes</a:t>
            </a:r>
            <a:br>
              <a:rPr lang="fr-FR" altLang="fr-FR" sz="2000" dirty="0"/>
            </a:br>
            <a:br>
              <a:rPr lang="fr-FR" altLang="fr-FR" sz="2000" dirty="0"/>
            </a:br>
            <a:r>
              <a:rPr lang="fr-FR" altLang="fr-FR" sz="2000" dirty="0"/>
              <a:t>Vendredi 15 septembre 2017 - 9h/12h et 14h/17h</a:t>
            </a:r>
            <a:br>
              <a:rPr lang="fr-FR" altLang="fr-FR" sz="2000" dirty="0"/>
            </a:br>
            <a:r>
              <a:rPr lang="fr-FR" altLang="fr-FR" sz="2000" b="0" dirty="0"/>
              <a:t>Initiation à l'apprentissage Artificiel (Machine Learning)</a:t>
            </a:r>
            <a:br>
              <a:rPr lang="fr-FR" altLang="fr-FR" sz="2000" b="0" dirty="0"/>
            </a:br>
            <a:r>
              <a:rPr lang="fr-FR" altLang="fr-FR" sz="2000" b="0" dirty="0"/>
              <a:t>Partie 2 : Applications et Mise en pratique</a:t>
            </a:r>
            <a:br>
              <a:rPr lang="fr-FR" altLang="fr-FR" sz="2000" dirty="0"/>
            </a:br>
            <a:br>
              <a:rPr lang="fr-FR" altLang="fr-FR" sz="2000" dirty="0"/>
            </a:br>
            <a:r>
              <a:rPr lang="fr-FR" altLang="fr-FR" sz="2000" dirty="0"/>
              <a:t>Vendredi 13 octobre 2017 - 9h/12h et 14h/17h</a:t>
            </a:r>
            <a:br>
              <a:rPr lang="fr-FR" altLang="fr-FR" sz="2000" dirty="0"/>
            </a:br>
            <a:r>
              <a:rPr lang="fr-FR" altLang="fr-FR" sz="2000" b="0" dirty="0"/>
              <a:t>Initiation aux langages R et Python</a:t>
            </a:r>
          </a:p>
        </p:txBody>
      </p:sp>
      <p:sp>
        <p:nvSpPr>
          <p:cNvPr id="2052" name="Text Box 1027"/>
          <p:cNvSpPr txBox="1">
            <a:spLocks noChangeArrowheads="1"/>
          </p:cNvSpPr>
          <p:nvPr/>
        </p:nvSpPr>
        <p:spPr bwMode="auto">
          <a:xfrm>
            <a:off x="2599824" y="4509120"/>
            <a:ext cx="63803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Mines Alès – </a:t>
            </a:r>
            <a:r>
              <a:rPr lang="fr-FR" altLang="fr-FR" sz="1800" dirty="0" err="1"/>
              <a:t>EuroMov</a:t>
            </a:r>
            <a:r>
              <a:rPr lang="fr-FR" altLang="fr-FR" sz="1800" dirty="0"/>
              <a:t> - Axe </a:t>
            </a:r>
            <a:r>
              <a:rPr lang="fr-FR" altLang="fr-FR" sz="1800" dirty="0" err="1"/>
              <a:t>Biomedical</a:t>
            </a:r>
            <a:r>
              <a:rPr lang="fr-FR" altLang="fr-FR" sz="1800" dirty="0"/>
              <a:t> Signal </a:t>
            </a:r>
            <a:r>
              <a:rPr lang="fr-FR" altLang="fr-FR" sz="1800" dirty="0" err="1"/>
              <a:t>Processing</a:t>
            </a:r>
            <a:r>
              <a:rPr lang="fr-FR" altLang="fr-FR" sz="1800" dirty="0"/>
              <a:t> 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Stefan </a:t>
            </a:r>
            <a:r>
              <a:rPr lang="fr-FR" altLang="fr-FR" sz="1800" dirty="0" err="1"/>
              <a:t>Janaqi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Vincent </a:t>
            </a:r>
            <a:r>
              <a:rPr lang="fr-FR" altLang="fr-FR" sz="1800" dirty="0" err="1"/>
              <a:t>Derozier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Pierre Jean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Gérard Dray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prenom.nom@mines-ales.fr</a:t>
            </a:r>
          </a:p>
        </p:txBody>
      </p:sp>
      <p:sp>
        <p:nvSpPr>
          <p:cNvPr id="2053" name="Rectangle 1029"/>
          <p:cNvSpPr>
            <a:spLocks noChangeArrowheads="1"/>
          </p:cNvSpPr>
          <p:nvPr/>
        </p:nvSpPr>
        <p:spPr bwMode="auto">
          <a:xfrm>
            <a:off x="304800" y="50292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>
            <a:off x="304800" y="7620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SzTx/>
              <a:buFontTx/>
            </a:pPr>
            <a:r>
              <a:rPr lang="fr-FR" altLang="fr-FR" kern="0" dirty="0"/>
              <a:t>Bienvenue – </a:t>
            </a:r>
            <a:r>
              <a:rPr lang="fr-FR" altLang="fr-FR" kern="0" dirty="0" err="1"/>
              <a:t>Welcome</a:t>
            </a:r>
            <a:r>
              <a:rPr lang="fr-FR" altLang="fr-FR" kern="0" dirty="0"/>
              <a:t> - </a:t>
            </a:r>
            <a:r>
              <a:rPr lang="fr-FR" altLang="fr-FR" kern="0" dirty="0" err="1"/>
              <a:t>Velkommen</a:t>
            </a:r>
            <a:r>
              <a:rPr lang="fr-FR" altLang="fr-FR" kern="0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" y="5498983"/>
            <a:ext cx="1981302" cy="1212912"/>
          </a:xfrm>
          <a:prstGeom prst="rect">
            <a:avLst/>
          </a:prstGeom>
        </p:spPr>
      </p:pic>
      <p:pic>
        <p:nvPicPr>
          <p:cNvPr id="11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78" y="5680990"/>
            <a:ext cx="1291616" cy="8488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9355926A-78A9-4FE2-9555-5ABFAA15AC0D}" type="slidenum">
              <a:rPr lang="fr-FR" altLang="fr-FR" sz="1200" smtClean="0">
                <a:solidFill>
                  <a:schemeClr val="tx2"/>
                </a:solidFill>
              </a:rPr>
              <a:pPr/>
              <a:t>10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6627" name="AutoShape 1026"/>
          <p:cNvSpPr>
            <a:spLocks noChangeArrowheads="1"/>
          </p:cNvSpPr>
          <p:nvPr/>
        </p:nvSpPr>
        <p:spPr bwMode="auto">
          <a:xfrm rot="18124758" flipV="1">
            <a:off x="-968375" y="2705100"/>
            <a:ext cx="6477000" cy="1828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CCFFCC"/>
              </a:gs>
              <a:gs pos="100000">
                <a:srgbClr val="99BF99"/>
              </a:gs>
            </a:gsLst>
            <a:lin ang="5400000" scaled="1"/>
          </a:gradFill>
          <a:ln w="31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Data Mining</a:t>
            </a:r>
            <a:endParaRPr lang="fr-FR" altLang="fr-FR" dirty="0"/>
          </a:p>
        </p:txBody>
      </p:sp>
      <p:grpSp>
        <p:nvGrpSpPr>
          <p:cNvPr id="26629" name="Group 1028"/>
          <p:cNvGrpSpPr>
            <a:grpSpLocks/>
          </p:cNvGrpSpPr>
          <p:nvPr/>
        </p:nvGrpSpPr>
        <p:grpSpPr bwMode="auto">
          <a:xfrm>
            <a:off x="838200" y="5029200"/>
            <a:ext cx="914400" cy="484188"/>
            <a:chOff x="240" y="768"/>
            <a:chExt cx="816" cy="432"/>
          </a:xfrm>
        </p:grpSpPr>
        <p:grpSp>
          <p:nvGrpSpPr>
            <p:cNvPr id="26674" name="Group 1029"/>
            <p:cNvGrpSpPr>
              <a:grpSpLocks/>
            </p:cNvGrpSpPr>
            <p:nvPr/>
          </p:nvGrpSpPr>
          <p:grpSpPr bwMode="auto">
            <a:xfrm>
              <a:off x="240" y="816"/>
              <a:ext cx="384" cy="192"/>
              <a:chOff x="288" y="768"/>
              <a:chExt cx="384" cy="192"/>
            </a:xfrm>
          </p:grpSpPr>
          <p:sp>
            <p:nvSpPr>
              <p:cNvPr id="26683" name="Oval 1030"/>
              <p:cNvSpPr>
                <a:spLocks noChangeArrowheads="1"/>
              </p:cNvSpPr>
              <p:nvPr/>
            </p:nvSpPr>
            <p:spPr bwMode="auto">
              <a:xfrm>
                <a:off x="288" y="864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6684" name="Oval 1031"/>
              <p:cNvSpPr>
                <a:spLocks noChangeArrowheads="1"/>
              </p:cNvSpPr>
              <p:nvPr/>
            </p:nvSpPr>
            <p:spPr bwMode="auto">
              <a:xfrm>
                <a:off x="288" y="816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6685" name="Oval 1032"/>
              <p:cNvSpPr>
                <a:spLocks noChangeArrowheads="1"/>
              </p:cNvSpPr>
              <p:nvPr/>
            </p:nvSpPr>
            <p:spPr bwMode="auto">
              <a:xfrm>
                <a:off x="288" y="768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26675" name="Group 1033"/>
            <p:cNvGrpSpPr>
              <a:grpSpLocks/>
            </p:cNvGrpSpPr>
            <p:nvPr/>
          </p:nvGrpSpPr>
          <p:grpSpPr bwMode="auto">
            <a:xfrm>
              <a:off x="672" y="768"/>
              <a:ext cx="384" cy="192"/>
              <a:chOff x="288" y="768"/>
              <a:chExt cx="384" cy="192"/>
            </a:xfrm>
          </p:grpSpPr>
          <p:sp>
            <p:nvSpPr>
              <p:cNvPr id="26680" name="Oval 1034"/>
              <p:cNvSpPr>
                <a:spLocks noChangeArrowheads="1"/>
              </p:cNvSpPr>
              <p:nvPr/>
            </p:nvSpPr>
            <p:spPr bwMode="auto">
              <a:xfrm>
                <a:off x="288" y="864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6681" name="Oval 1035"/>
              <p:cNvSpPr>
                <a:spLocks noChangeArrowheads="1"/>
              </p:cNvSpPr>
              <p:nvPr/>
            </p:nvSpPr>
            <p:spPr bwMode="auto">
              <a:xfrm>
                <a:off x="288" y="816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6682" name="Oval 1036"/>
              <p:cNvSpPr>
                <a:spLocks noChangeArrowheads="1"/>
              </p:cNvSpPr>
              <p:nvPr/>
            </p:nvSpPr>
            <p:spPr bwMode="auto">
              <a:xfrm>
                <a:off x="288" y="768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</p:grpSp>
        <p:grpSp>
          <p:nvGrpSpPr>
            <p:cNvPr id="26676" name="Group 1037"/>
            <p:cNvGrpSpPr>
              <a:grpSpLocks/>
            </p:cNvGrpSpPr>
            <p:nvPr/>
          </p:nvGrpSpPr>
          <p:grpSpPr bwMode="auto">
            <a:xfrm>
              <a:off x="576" y="1008"/>
              <a:ext cx="384" cy="192"/>
              <a:chOff x="288" y="768"/>
              <a:chExt cx="384" cy="192"/>
            </a:xfrm>
          </p:grpSpPr>
          <p:sp>
            <p:nvSpPr>
              <p:cNvPr id="26677" name="Oval 1038"/>
              <p:cNvSpPr>
                <a:spLocks noChangeArrowheads="1"/>
              </p:cNvSpPr>
              <p:nvPr/>
            </p:nvSpPr>
            <p:spPr bwMode="auto">
              <a:xfrm>
                <a:off x="288" y="864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6678" name="Oval 1039"/>
              <p:cNvSpPr>
                <a:spLocks noChangeArrowheads="1"/>
              </p:cNvSpPr>
              <p:nvPr/>
            </p:nvSpPr>
            <p:spPr bwMode="auto">
              <a:xfrm>
                <a:off x="288" y="816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6679" name="Oval 1040"/>
              <p:cNvSpPr>
                <a:spLocks noChangeArrowheads="1"/>
              </p:cNvSpPr>
              <p:nvPr/>
            </p:nvSpPr>
            <p:spPr bwMode="auto">
              <a:xfrm>
                <a:off x="288" y="768"/>
                <a:ext cx="38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/>
              </a:p>
            </p:txBody>
          </p:sp>
        </p:grpSp>
      </p:grpSp>
      <p:sp>
        <p:nvSpPr>
          <p:cNvPr id="26630" name="Text Box 1041"/>
          <p:cNvSpPr txBox="1">
            <a:spLocks noChangeArrowheads="1"/>
          </p:cNvSpPr>
          <p:nvPr/>
        </p:nvSpPr>
        <p:spPr bwMode="auto">
          <a:xfrm>
            <a:off x="2846388" y="5119688"/>
            <a:ext cx="18383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Sources de données</a:t>
            </a:r>
          </a:p>
        </p:txBody>
      </p:sp>
      <p:grpSp>
        <p:nvGrpSpPr>
          <p:cNvPr id="26631" name="Group 1042"/>
          <p:cNvGrpSpPr>
            <a:grpSpLocks/>
          </p:cNvGrpSpPr>
          <p:nvPr/>
        </p:nvGrpSpPr>
        <p:grpSpPr bwMode="auto">
          <a:xfrm>
            <a:off x="1404938" y="4343400"/>
            <a:ext cx="685800" cy="342900"/>
            <a:chOff x="288" y="768"/>
            <a:chExt cx="384" cy="192"/>
          </a:xfrm>
        </p:grpSpPr>
        <p:sp>
          <p:nvSpPr>
            <p:cNvPr id="26671" name="Oval 1043"/>
            <p:cNvSpPr>
              <a:spLocks noChangeArrowheads="1"/>
            </p:cNvSpPr>
            <p:nvPr/>
          </p:nvSpPr>
          <p:spPr bwMode="auto">
            <a:xfrm>
              <a:off x="288" y="864"/>
              <a:ext cx="38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72" name="Oval 1044"/>
            <p:cNvSpPr>
              <a:spLocks noChangeArrowheads="1"/>
            </p:cNvSpPr>
            <p:nvPr/>
          </p:nvSpPr>
          <p:spPr bwMode="auto">
            <a:xfrm>
              <a:off x="288" y="816"/>
              <a:ext cx="38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73" name="Oval 1045"/>
            <p:cNvSpPr>
              <a:spLocks noChangeArrowheads="1"/>
            </p:cNvSpPr>
            <p:nvPr/>
          </p:nvSpPr>
          <p:spPr bwMode="auto">
            <a:xfrm>
              <a:off x="288" y="768"/>
              <a:ext cx="38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26632" name="Text Box 1046"/>
          <p:cNvSpPr txBox="1">
            <a:spLocks noChangeArrowheads="1"/>
          </p:cNvSpPr>
          <p:nvPr/>
        </p:nvSpPr>
        <p:spPr bwMode="auto">
          <a:xfrm>
            <a:off x="3303588" y="4362450"/>
            <a:ext cx="188118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Données consolidées</a:t>
            </a:r>
          </a:p>
        </p:txBody>
      </p:sp>
      <p:grpSp>
        <p:nvGrpSpPr>
          <p:cNvPr id="26633" name="Group 1047"/>
          <p:cNvGrpSpPr>
            <a:grpSpLocks/>
          </p:cNvGrpSpPr>
          <p:nvPr/>
        </p:nvGrpSpPr>
        <p:grpSpPr bwMode="auto">
          <a:xfrm>
            <a:off x="1907704" y="3319264"/>
            <a:ext cx="685800" cy="685800"/>
            <a:chOff x="2064" y="2064"/>
            <a:chExt cx="672" cy="672"/>
          </a:xfrm>
        </p:grpSpPr>
        <p:sp>
          <p:nvSpPr>
            <p:cNvPr id="26657" name="Rectangle 1048"/>
            <p:cNvSpPr>
              <a:spLocks noChangeArrowheads="1"/>
            </p:cNvSpPr>
            <p:nvPr/>
          </p:nvSpPr>
          <p:spPr bwMode="auto">
            <a:xfrm>
              <a:off x="2064" y="2064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58" name="Line 1049"/>
            <p:cNvSpPr>
              <a:spLocks noChangeShapeType="1"/>
            </p:cNvSpPr>
            <p:nvPr/>
          </p:nvSpPr>
          <p:spPr bwMode="auto">
            <a:xfrm>
              <a:off x="2112" y="216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9" name="Line 1050"/>
            <p:cNvSpPr>
              <a:spLocks noChangeShapeType="1"/>
            </p:cNvSpPr>
            <p:nvPr/>
          </p:nvSpPr>
          <p:spPr bwMode="auto">
            <a:xfrm>
              <a:off x="2208" y="216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0" name="Line 1051"/>
            <p:cNvSpPr>
              <a:spLocks noChangeShapeType="1"/>
            </p:cNvSpPr>
            <p:nvPr/>
          </p:nvSpPr>
          <p:spPr bwMode="auto">
            <a:xfrm>
              <a:off x="2304" y="216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1" name="Line 1052"/>
            <p:cNvSpPr>
              <a:spLocks noChangeShapeType="1"/>
            </p:cNvSpPr>
            <p:nvPr/>
          </p:nvSpPr>
          <p:spPr bwMode="auto">
            <a:xfrm>
              <a:off x="2400" y="216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2" name="Line 1053"/>
            <p:cNvSpPr>
              <a:spLocks noChangeShapeType="1"/>
            </p:cNvSpPr>
            <p:nvPr/>
          </p:nvSpPr>
          <p:spPr bwMode="auto">
            <a:xfrm>
              <a:off x="2496" y="216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3" name="Line 1054"/>
            <p:cNvSpPr>
              <a:spLocks noChangeShapeType="1"/>
            </p:cNvSpPr>
            <p:nvPr/>
          </p:nvSpPr>
          <p:spPr bwMode="auto">
            <a:xfrm>
              <a:off x="2592" y="216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4" name="Line 1055"/>
            <p:cNvSpPr>
              <a:spLocks noChangeShapeType="1"/>
            </p:cNvSpPr>
            <p:nvPr/>
          </p:nvSpPr>
          <p:spPr bwMode="auto">
            <a:xfrm>
              <a:off x="2688" y="216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5" name="Line 1056"/>
            <p:cNvSpPr>
              <a:spLocks noChangeShapeType="1"/>
            </p:cNvSpPr>
            <p:nvPr/>
          </p:nvSpPr>
          <p:spPr bwMode="auto">
            <a:xfrm>
              <a:off x="2112" y="216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6" name="Line 1057"/>
            <p:cNvSpPr>
              <a:spLocks noChangeShapeType="1"/>
            </p:cNvSpPr>
            <p:nvPr/>
          </p:nvSpPr>
          <p:spPr bwMode="auto">
            <a:xfrm>
              <a:off x="2112" y="225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7" name="Line 1058"/>
            <p:cNvSpPr>
              <a:spLocks noChangeShapeType="1"/>
            </p:cNvSpPr>
            <p:nvPr/>
          </p:nvSpPr>
          <p:spPr bwMode="auto">
            <a:xfrm>
              <a:off x="2112" y="2352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8" name="Line 1059"/>
            <p:cNvSpPr>
              <a:spLocks noChangeShapeType="1"/>
            </p:cNvSpPr>
            <p:nvPr/>
          </p:nvSpPr>
          <p:spPr bwMode="auto">
            <a:xfrm>
              <a:off x="2112" y="244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69" name="Line 1060"/>
            <p:cNvSpPr>
              <a:spLocks noChangeShapeType="1"/>
            </p:cNvSpPr>
            <p:nvPr/>
          </p:nvSpPr>
          <p:spPr bwMode="auto">
            <a:xfrm>
              <a:off x="2112" y="254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70" name="Line 1061"/>
            <p:cNvSpPr>
              <a:spLocks noChangeShapeType="1"/>
            </p:cNvSpPr>
            <p:nvPr/>
          </p:nvSpPr>
          <p:spPr bwMode="auto">
            <a:xfrm>
              <a:off x="2112" y="26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634" name="Text Box 1062"/>
          <p:cNvSpPr txBox="1">
            <a:spLocks noChangeArrowheads="1"/>
          </p:cNvSpPr>
          <p:nvPr/>
        </p:nvSpPr>
        <p:spPr bwMode="auto">
          <a:xfrm>
            <a:off x="3801592" y="3509764"/>
            <a:ext cx="18002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Données formatées</a:t>
            </a:r>
          </a:p>
        </p:txBody>
      </p:sp>
      <p:grpSp>
        <p:nvGrpSpPr>
          <p:cNvPr id="26635" name="Group 1063"/>
          <p:cNvGrpSpPr>
            <a:grpSpLocks/>
          </p:cNvGrpSpPr>
          <p:nvPr/>
        </p:nvGrpSpPr>
        <p:grpSpPr bwMode="auto">
          <a:xfrm>
            <a:off x="2644105" y="2149624"/>
            <a:ext cx="685800" cy="685800"/>
            <a:chOff x="2832" y="2400"/>
            <a:chExt cx="672" cy="672"/>
          </a:xfrm>
        </p:grpSpPr>
        <p:sp>
          <p:nvSpPr>
            <p:cNvPr id="26653" name="Rectangle 1064"/>
            <p:cNvSpPr>
              <a:spLocks noChangeArrowheads="1"/>
            </p:cNvSpPr>
            <p:nvPr/>
          </p:nvSpPr>
          <p:spPr bwMode="auto">
            <a:xfrm>
              <a:off x="2832" y="2400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200"/>
                <a:t>y=ax</a:t>
              </a:r>
              <a:r>
                <a:rPr lang="fr-FR" altLang="fr-FR" sz="1000" baseline="30000"/>
                <a:t>2</a:t>
              </a:r>
              <a:endParaRPr lang="fr-FR" altLang="fr-FR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654" name="Line 1065"/>
            <p:cNvSpPr>
              <a:spLocks noChangeShapeType="1"/>
            </p:cNvSpPr>
            <p:nvPr/>
          </p:nvSpPr>
          <p:spPr bwMode="auto">
            <a:xfrm>
              <a:off x="2880" y="249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5" name="Line 1066"/>
            <p:cNvSpPr>
              <a:spLocks noChangeShapeType="1"/>
            </p:cNvSpPr>
            <p:nvPr/>
          </p:nvSpPr>
          <p:spPr bwMode="auto">
            <a:xfrm>
              <a:off x="2880" y="297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6" name="Freeform 1067"/>
            <p:cNvSpPr>
              <a:spLocks/>
            </p:cNvSpPr>
            <p:nvPr/>
          </p:nvSpPr>
          <p:spPr bwMode="auto">
            <a:xfrm>
              <a:off x="2880" y="2592"/>
              <a:ext cx="480" cy="384"/>
            </a:xfrm>
            <a:custGeom>
              <a:avLst/>
              <a:gdLst>
                <a:gd name="T0" fmla="*/ 0 w 480"/>
                <a:gd name="T1" fmla="*/ 384 h 384"/>
                <a:gd name="T2" fmla="*/ 288 w 480"/>
                <a:gd name="T3" fmla="*/ 240 h 384"/>
                <a:gd name="T4" fmla="*/ 480 w 480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384">
                  <a:moveTo>
                    <a:pt x="0" y="384"/>
                  </a:moveTo>
                  <a:cubicBezTo>
                    <a:pt x="104" y="344"/>
                    <a:pt x="208" y="304"/>
                    <a:pt x="288" y="240"/>
                  </a:cubicBezTo>
                  <a:cubicBezTo>
                    <a:pt x="368" y="176"/>
                    <a:pt x="424" y="88"/>
                    <a:pt x="4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636" name="Text Box 1068"/>
          <p:cNvSpPr txBox="1">
            <a:spLocks noChangeArrowheads="1"/>
          </p:cNvSpPr>
          <p:nvPr/>
        </p:nvSpPr>
        <p:spPr bwMode="auto">
          <a:xfrm>
            <a:off x="4576093" y="2340124"/>
            <a:ext cx="251618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Caractéristiques et modèles</a:t>
            </a:r>
          </a:p>
        </p:txBody>
      </p:sp>
      <p:graphicFrame>
        <p:nvGraphicFramePr>
          <p:cNvPr id="26637" name="Object 1069"/>
          <p:cNvGraphicFramePr>
            <a:graphicFrameLocks noChangeAspect="1"/>
          </p:cNvGraphicFramePr>
          <p:nvPr/>
        </p:nvGraphicFramePr>
        <p:xfrm>
          <a:off x="3505200" y="914400"/>
          <a:ext cx="3254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3" imgW="1296063" imgH="3934305" progId="MS_ClipArt_Gallery.2">
                  <p:embed/>
                </p:oleObj>
              </mc:Choice>
              <mc:Fallback>
                <p:oleObj name="Clip" r:id="rId3" imgW="1296063" imgH="3934305" progId="MS_ClipArt_Gallery.2">
                  <p:embed/>
                  <p:pic>
                    <p:nvPicPr>
                      <p:cNvPr id="26637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14400"/>
                        <a:ext cx="3254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Text Box 1070"/>
          <p:cNvSpPr txBox="1">
            <a:spLocks noChangeArrowheads="1"/>
          </p:cNvSpPr>
          <p:nvPr/>
        </p:nvSpPr>
        <p:spPr bwMode="auto">
          <a:xfrm>
            <a:off x="5132388" y="1327150"/>
            <a:ext cx="13557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Connaissances</a:t>
            </a:r>
          </a:p>
        </p:txBody>
      </p:sp>
      <p:sp>
        <p:nvSpPr>
          <p:cNvPr id="26639" name="Text Box 1071"/>
          <p:cNvSpPr txBox="1">
            <a:spLocks noChangeArrowheads="1"/>
          </p:cNvSpPr>
          <p:nvPr/>
        </p:nvSpPr>
        <p:spPr bwMode="auto">
          <a:xfrm>
            <a:off x="860425" y="4648200"/>
            <a:ext cx="127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Consolidation</a:t>
            </a:r>
          </a:p>
        </p:txBody>
      </p:sp>
      <p:sp>
        <p:nvSpPr>
          <p:cNvPr id="26640" name="Text Box 1072"/>
          <p:cNvSpPr txBox="1">
            <a:spLocks noChangeArrowheads="1"/>
          </p:cNvSpPr>
          <p:nvPr/>
        </p:nvSpPr>
        <p:spPr bwMode="auto">
          <a:xfrm>
            <a:off x="782638" y="3962400"/>
            <a:ext cx="257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Sélection et pré traitements</a:t>
            </a:r>
            <a:endParaRPr lang="fr-FR" alt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41" name="Text Box 1073"/>
          <p:cNvSpPr txBox="1">
            <a:spLocks noChangeArrowheads="1"/>
          </p:cNvSpPr>
          <p:nvPr/>
        </p:nvSpPr>
        <p:spPr bwMode="auto">
          <a:xfrm>
            <a:off x="1485900" y="2849563"/>
            <a:ext cx="2218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400" dirty="0"/>
              <a:t>Apprentissage Artificiel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400" dirty="0"/>
              <a:t>Machine Learning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42" name="Text Box 1074"/>
          <p:cNvSpPr txBox="1">
            <a:spLocks noChangeArrowheads="1"/>
          </p:cNvSpPr>
          <p:nvPr/>
        </p:nvSpPr>
        <p:spPr bwMode="auto">
          <a:xfrm>
            <a:off x="2002755" y="1844824"/>
            <a:ext cx="249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 dirty="0"/>
              <a:t>Évaluation et interprétation</a:t>
            </a:r>
            <a:endParaRPr lang="fr-FR" altLang="fr-F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43" name="Text Box 1075"/>
          <p:cNvSpPr txBox="1">
            <a:spLocks noChangeArrowheads="1"/>
          </p:cNvSpPr>
          <p:nvPr/>
        </p:nvSpPr>
        <p:spPr bwMode="auto">
          <a:xfrm>
            <a:off x="2209800" y="6142038"/>
            <a:ext cx="9509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Problème</a:t>
            </a:r>
          </a:p>
        </p:txBody>
      </p:sp>
      <p:graphicFrame>
        <p:nvGraphicFramePr>
          <p:cNvPr id="26644" name="Object 1076"/>
          <p:cNvGraphicFramePr>
            <a:graphicFrameLocks noChangeAspect="1"/>
          </p:cNvGraphicFramePr>
          <p:nvPr/>
        </p:nvGraphicFramePr>
        <p:xfrm>
          <a:off x="388938" y="5867400"/>
          <a:ext cx="4333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5" imgW="1857375" imgH="3995738" progId="MS_ClipArt_Gallery.2">
                  <p:embed/>
                </p:oleObj>
              </mc:Choice>
              <mc:Fallback>
                <p:oleObj name="Clip" r:id="rId5" imgW="1857375" imgH="3995738" progId="MS_ClipArt_Gallery.2">
                  <p:embed/>
                  <p:pic>
                    <p:nvPicPr>
                      <p:cNvPr id="26644" name="Object 1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867400"/>
                        <a:ext cx="4333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Text Box 1077"/>
          <p:cNvSpPr txBox="1">
            <a:spLocks noChangeArrowheads="1"/>
          </p:cNvSpPr>
          <p:nvPr/>
        </p:nvSpPr>
        <p:spPr bwMode="auto">
          <a:xfrm>
            <a:off x="152400" y="5562600"/>
            <a:ext cx="2035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altLang="fr-FR" sz="1400"/>
              <a:t>Recherche de données</a:t>
            </a:r>
          </a:p>
        </p:txBody>
      </p:sp>
      <p:sp>
        <p:nvSpPr>
          <p:cNvPr id="26646" name="Line 1078"/>
          <p:cNvSpPr>
            <a:spLocks noChangeShapeType="1"/>
          </p:cNvSpPr>
          <p:nvPr/>
        </p:nvSpPr>
        <p:spPr bwMode="auto">
          <a:xfrm>
            <a:off x="990600" y="6324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7" name="Line 1079"/>
          <p:cNvSpPr>
            <a:spLocks noChangeShapeType="1"/>
          </p:cNvSpPr>
          <p:nvPr/>
        </p:nvSpPr>
        <p:spPr bwMode="auto">
          <a:xfrm>
            <a:off x="1828800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8" name="Line 1080"/>
          <p:cNvSpPr>
            <a:spLocks noChangeShapeType="1"/>
          </p:cNvSpPr>
          <p:nvPr/>
        </p:nvSpPr>
        <p:spPr bwMode="auto">
          <a:xfrm>
            <a:off x="22098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9" name="Line 1081"/>
          <p:cNvSpPr>
            <a:spLocks noChangeShapeType="1"/>
          </p:cNvSpPr>
          <p:nvPr/>
        </p:nvSpPr>
        <p:spPr bwMode="auto">
          <a:xfrm>
            <a:off x="2707804" y="3700264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50" name="Line 1082"/>
          <p:cNvSpPr>
            <a:spLocks noChangeShapeType="1"/>
          </p:cNvSpPr>
          <p:nvPr/>
        </p:nvSpPr>
        <p:spPr bwMode="auto">
          <a:xfrm>
            <a:off x="3428330" y="2530624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51" name="Line 1083"/>
          <p:cNvSpPr>
            <a:spLocks noChangeShapeType="1"/>
          </p:cNvSpPr>
          <p:nvPr/>
        </p:nvSpPr>
        <p:spPr bwMode="auto">
          <a:xfrm>
            <a:off x="3962400" y="152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62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86730"/>
              </p:ext>
            </p:extLst>
          </p:nvPr>
        </p:nvGraphicFramePr>
        <p:xfrm>
          <a:off x="1105694" y="1641475"/>
          <a:ext cx="3529013" cy="48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7" imgW="2309813" imgH="3176588" progId="MS_ClipArt_Gallery.2">
                  <p:embed/>
                </p:oleObj>
              </mc:Choice>
              <mc:Fallback>
                <p:oleObj name="Clip" r:id="rId7" imgW="2309813" imgH="3176588" progId="MS_ClipArt_Gallery.2">
                  <p:embed/>
                  <p:pic>
                    <p:nvPicPr>
                      <p:cNvPr id="62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694" y="1641475"/>
                        <a:ext cx="3529013" cy="48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DAD0609A-0E16-40BE-8676-FAC5D26560D5}" type="slidenum">
              <a:rPr lang="fr-FR" altLang="fr-FR" sz="1200" smtClean="0">
                <a:solidFill>
                  <a:schemeClr val="tx2"/>
                </a:solidFill>
              </a:rPr>
              <a:pPr/>
              <a:t>11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Data Mining</a:t>
            </a:r>
            <a:endParaRPr lang="fr-FR" altLang="fr-FR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0" indent="192088">
              <a:lnSpc>
                <a:spcPct val="150000"/>
              </a:lnSpc>
            </a:pPr>
            <a:r>
              <a:rPr lang="fr-FR" altLang="fr-FR" dirty="0"/>
              <a:t>Processus d'induction à partir des données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804863" y="3276600"/>
            <a:ext cx="685800" cy="342900"/>
            <a:chOff x="288" y="768"/>
            <a:chExt cx="384" cy="192"/>
          </a:xfrm>
        </p:grpSpPr>
        <p:sp>
          <p:nvSpPr>
            <p:cNvPr id="29716" name="Oval 6"/>
            <p:cNvSpPr>
              <a:spLocks noChangeArrowheads="1"/>
            </p:cNvSpPr>
            <p:nvPr/>
          </p:nvSpPr>
          <p:spPr bwMode="auto">
            <a:xfrm>
              <a:off x="288" y="864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7A987"/>
                </a:gs>
                <a:gs pos="50000">
                  <a:srgbClr val="CCFFCC"/>
                </a:gs>
                <a:gs pos="100000">
                  <a:srgbClr val="87A98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717" name="Oval 7"/>
            <p:cNvSpPr>
              <a:spLocks noChangeArrowheads="1"/>
            </p:cNvSpPr>
            <p:nvPr/>
          </p:nvSpPr>
          <p:spPr bwMode="auto">
            <a:xfrm>
              <a:off x="288" y="816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7A987"/>
                </a:gs>
                <a:gs pos="50000">
                  <a:srgbClr val="CCFFCC"/>
                </a:gs>
                <a:gs pos="100000">
                  <a:srgbClr val="87A98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718" name="Oval 8"/>
            <p:cNvSpPr>
              <a:spLocks noChangeArrowheads="1"/>
            </p:cNvSpPr>
            <p:nvPr/>
          </p:nvSpPr>
          <p:spPr bwMode="auto">
            <a:xfrm>
              <a:off x="288" y="768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7A987"/>
                </a:gs>
                <a:gs pos="50000">
                  <a:srgbClr val="CCFFCC"/>
                </a:gs>
                <a:gs pos="100000">
                  <a:srgbClr val="87A98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2492375" y="2895600"/>
            <a:ext cx="1676400" cy="1143000"/>
          </a:xfrm>
          <a:prstGeom prst="rect">
            <a:avLst/>
          </a:prstGeom>
          <a:gradFill rotWithShape="0">
            <a:gsLst>
              <a:gs pos="0">
                <a:srgbClr val="87A987"/>
              </a:gs>
              <a:gs pos="50000">
                <a:srgbClr val="CCFFCC"/>
              </a:gs>
              <a:gs pos="100000">
                <a:srgbClr val="87A98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Méthodes</a:t>
            </a:r>
          </a:p>
          <a:p>
            <a:r>
              <a:rPr lang="fr-FR" altLang="fr-FR" sz="1400" b="1"/>
              <a:t>d'apprentissage</a:t>
            </a:r>
          </a:p>
          <a:p>
            <a:r>
              <a:rPr lang="fr-FR" altLang="fr-FR" sz="1400" b="1"/>
              <a:t>ou d'identification</a:t>
            </a:r>
            <a:endParaRPr lang="fr-FR" altLang="fr-FR" sz="1400"/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5053013" y="2895600"/>
            <a:ext cx="1676400" cy="1143000"/>
          </a:xfrm>
          <a:prstGeom prst="rect">
            <a:avLst/>
          </a:prstGeom>
          <a:gradFill rotWithShape="0">
            <a:gsLst>
              <a:gs pos="0">
                <a:srgbClr val="87A987"/>
              </a:gs>
              <a:gs pos="50000">
                <a:srgbClr val="CCFFCC"/>
              </a:gs>
              <a:gs pos="100000">
                <a:srgbClr val="87A98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Modèles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609600" y="3733800"/>
            <a:ext cx="10795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Données</a:t>
            </a:r>
          </a:p>
          <a:p>
            <a:r>
              <a:rPr lang="fr-FR" altLang="fr-FR" sz="1400" b="1"/>
              <a:t>Formatées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5410200" y="5230813"/>
            <a:ext cx="985838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Nouvelles</a:t>
            </a:r>
          </a:p>
          <a:p>
            <a:r>
              <a:rPr lang="fr-FR" altLang="fr-FR" sz="1400" b="1"/>
              <a:t>Données</a:t>
            </a:r>
          </a:p>
        </p:txBody>
      </p:sp>
      <p:grpSp>
        <p:nvGrpSpPr>
          <p:cNvPr id="29706" name="Group 14"/>
          <p:cNvGrpSpPr>
            <a:grpSpLocks/>
          </p:cNvGrpSpPr>
          <p:nvPr/>
        </p:nvGrpSpPr>
        <p:grpSpPr bwMode="auto">
          <a:xfrm>
            <a:off x="5559425" y="4800600"/>
            <a:ext cx="685800" cy="342900"/>
            <a:chOff x="288" y="768"/>
            <a:chExt cx="384" cy="192"/>
          </a:xfrm>
        </p:grpSpPr>
        <p:sp>
          <p:nvSpPr>
            <p:cNvPr id="29713" name="Oval 15"/>
            <p:cNvSpPr>
              <a:spLocks noChangeArrowheads="1"/>
            </p:cNvSpPr>
            <p:nvPr/>
          </p:nvSpPr>
          <p:spPr bwMode="auto">
            <a:xfrm>
              <a:off x="288" y="864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7A987"/>
                </a:gs>
                <a:gs pos="50000">
                  <a:srgbClr val="CCFFCC"/>
                </a:gs>
                <a:gs pos="100000">
                  <a:srgbClr val="87A98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714" name="Oval 16"/>
            <p:cNvSpPr>
              <a:spLocks noChangeArrowheads="1"/>
            </p:cNvSpPr>
            <p:nvPr/>
          </p:nvSpPr>
          <p:spPr bwMode="auto">
            <a:xfrm>
              <a:off x="288" y="816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7A987"/>
                </a:gs>
                <a:gs pos="50000">
                  <a:srgbClr val="CCFFCC"/>
                </a:gs>
                <a:gs pos="100000">
                  <a:srgbClr val="87A98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715" name="Oval 17"/>
            <p:cNvSpPr>
              <a:spLocks noChangeArrowheads="1"/>
            </p:cNvSpPr>
            <p:nvPr/>
          </p:nvSpPr>
          <p:spPr bwMode="auto">
            <a:xfrm>
              <a:off x="288" y="768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7A987"/>
                </a:gs>
                <a:gs pos="50000">
                  <a:srgbClr val="CCFFCC"/>
                </a:gs>
                <a:gs pos="100000">
                  <a:srgbClr val="87A98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29707" name="Line 18"/>
          <p:cNvSpPr>
            <a:spLocks noChangeShapeType="1"/>
          </p:cNvSpPr>
          <p:nvPr/>
        </p:nvSpPr>
        <p:spPr bwMode="auto">
          <a:xfrm>
            <a:off x="1700213" y="3505200"/>
            <a:ext cx="63976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08" name="Rectangle 22"/>
          <p:cNvSpPr>
            <a:spLocks noChangeArrowheads="1"/>
          </p:cNvSpPr>
          <p:nvPr/>
        </p:nvSpPr>
        <p:spPr bwMode="auto">
          <a:xfrm>
            <a:off x="7550150" y="3200400"/>
            <a:ext cx="10795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Aide à</a:t>
            </a:r>
          </a:p>
          <a:p>
            <a:r>
              <a:rPr lang="fr-FR" altLang="fr-FR" sz="1400" b="1"/>
              <a:t>la décision</a:t>
            </a:r>
          </a:p>
        </p:txBody>
      </p:sp>
      <p:sp>
        <p:nvSpPr>
          <p:cNvPr id="29709" name="Line 23"/>
          <p:cNvSpPr>
            <a:spLocks noChangeShapeType="1"/>
          </p:cNvSpPr>
          <p:nvPr/>
        </p:nvSpPr>
        <p:spPr bwMode="auto">
          <a:xfrm>
            <a:off x="4291013" y="3505200"/>
            <a:ext cx="63976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10" name="Line 24"/>
          <p:cNvSpPr>
            <a:spLocks noChangeShapeType="1"/>
          </p:cNvSpPr>
          <p:nvPr/>
        </p:nvSpPr>
        <p:spPr bwMode="auto">
          <a:xfrm>
            <a:off x="6821488" y="3505200"/>
            <a:ext cx="63976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11" name="Line 25"/>
          <p:cNvSpPr>
            <a:spLocks noChangeShapeType="1"/>
          </p:cNvSpPr>
          <p:nvPr/>
        </p:nvSpPr>
        <p:spPr bwMode="auto">
          <a:xfrm rot="-5400000">
            <a:off x="5582444" y="4404519"/>
            <a:ext cx="63976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9E1060FD-FD22-4232-83E0-A05CBD1E0969}" type="slidenum">
              <a:rPr lang="fr-FR" altLang="fr-FR" sz="1200" smtClean="0">
                <a:solidFill>
                  <a:schemeClr val="tx2"/>
                </a:solidFill>
              </a:rPr>
              <a:pPr/>
              <a:t>12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grpSp>
        <p:nvGrpSpPr>
          <p:cNvPr id="32771" name="Group 53"/>
          <p:cNvGrpSpPr>
            <a:grpSpLocks/>
          </p:cNvGrpSpPr>
          <p:nvPr/>
        </p:nvGrpSpPr>
        <p:grpSpPr bwMode="auto">
          <a:xfrm>
            <a:off x="6324600" y="2057400"/>
            <a:ext cx="1550988" cy="860425"/>
            <a:chOff x="1842" y="2859"/>
            <a:chExt cx="977" cy="542"/>
          </a:xfrm>
        </p:grpSpPr>
        <p:sp>
          <p:nvSpPr>
            <p:cNvPr id="32784" name="Freeform 48"/>
            <p:cNvSpPr>
              <a:spLocks/>
            </p:cNvSpPr>
            <p:nvPr/>
          </p:nvSpPr>
          <p:spPr bwMode="auto">
            <a:xfrm>
              <a:off x="2177" y="2963"/>
              <a:ext cx="211" cy="82"/>
            </a:xfrm>
            <a:custGeom>
              <a:avLst/>
              <a:gdLst>
                <a:gd name="T0" fmla="*/ 0 w 422"/>
                <a:gd name="T1" fmla="*/ 1 h 163"/>
                <a:gd name="T2" fmla="*/ 0 w 422"/>
                <a:gd name="T3" fmla="*/ 0 h 163"/>
                <a:gd name="T4" fmla="*/ 1 w 422"/>
                <a:gd name="T5" fmla="*/ 1 h 163"/>
                <a:gd name="T6" fmla="*/ 1 w 422"/>
                <a:gd name="T7" fmla="*/ 1 h 163"/>
                <a:gd name="T8" fmla="*/ 1 w 422"/>
                <a:gd name="T9" fmla="*/ 1 h 163"/>
                <a:gd name="T10" fmla="*/ 0 w 422"/>
                <a:gd name="T11" fmla="*/ 1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2" h="163">
                  <a:moveTo>
                    <a:pt x="0" y="96"/>
                  </a:moveTo>
                  <a:lnTo>
                    <a:pt x="0" y="0"/>
                  </a:lnTo>
                  <a:lnTo>
                    <a:pt x="422" y="74"/>
                  </a:lnTo>
                  <a:lnTo>
                    <a:pt x="415" y="118"/>
                  </a:lnTo>
                  <a:lnTo>
                    <a:pt x="386" y="163"/>
                  </a:lnTo>
                  <a:lnTo>
                    <a:pt x="0" y="96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85" name="Freeform 49"/>
            <p:cNvSpPr>
              <a:spLocks/>
            </p:cNvSpPr>
            <p:nvPr/>
          </p:nvSpPr>
          <p:spPr bwMode="auto">
            <a:xfrm>
              <a:off x="2615" y="3029"/>
              <a:ext cx="203" cy="78"/>
            </a:xfrm>
            <a:custGeom>
              <a:avLst/>
              <a:gdLst>
                <a:gd name="T0" fmla="*/ 0 w 407"/>
                <a:gd name="T1" fmla="*/ 0 h 158"/>
                <a:gd name="T2" fmla="*/ 0 w 407"/>
                <a:gd name="T3" fmla="*/ 0 h 158"/>
                <a:gd name="T4" fmla="*/ 0 w 407"/>
                <a:gd name="T5" fmla="*/ 0 h 158"/>
                <a:gd name="T6" fmla="*/ 0 w 407"/>
                <a:gd name="T7" fmla="*/ 0 h 158"/>
                <a:gd name="T8" fmla="*/ 0 w 407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7" h="158">
                  <a:moveTo>
                    <a:pt x="407" y="158"/>
                  </a:moveTo>
                  <a:lnTo>
                    <a:pt x="405" y="69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407" y="158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2786" name="Group 52"/>
            <p:cNvGrpSpPr>
              <a:grpSpLocks/>
            </p:cNvGrpSpPr>
            <p:nvPr/>
          </p:nvGrpSpPr>
          <p:grpSpPr bwMode="auto">
            <a:xfrm>
              <a:off x="1842" y="2859"/>
              <a:ext cx="977" cy="542"/>
              <a:chOff x="1842" y="2859"/>
              <a:chExt cx="977" cy="542"/>
            </a:xfrm>
          </p:grpSpPr>
          <p:sp>
            <p:nvSpPr>
              <p:cNvPr id="32787" name="Freeform 50"/>
              <p:cNvSpPr>
                <a:spLocks/>
              </p:cNvSpPr>
              <p:nvPr/>
            </p:nvSpPr>
            <p:spPr bwMode="auto">
              <a:xfrm>
                <a:off x="1842" y="2910"/>
                <a:ext cx="976" cy="491"/>
              </a:xfrm>
              <a:custGeom>
                <a:avLst/>
                <a:gdLst>
                  <a:gd name="T0" fmla="*/ 1 w 1952"/>
                  <a:gd name="T1" fmla="*/ 0 h 983"/>
                  <a:gd name="T2" fmla="*/ 1 w 1952"/>
                  <a:gd name="T3" fmla="*/ 0 h 983"/>
                  <a:gd name="T4" fmla="*/ 1 w 1952"/>
                  <a:gd name="T5" fmla="*/ 0 h 983"/>
                  <a:gd name="T6" fmla="*/ 1 w 1952"/>
                  <a:gd name="T7" fmla="*/ 0 h 983"/>
                  <a:gd name="T8" fmla="*/ 1 w 1952"/>
                  <a:gd name="T9" fmla="*/ 0 h 983"/>
                  <a:gd name="T10" fmla="*/ 1 w 1952"/>
                  <a:gd name="T11" fmla="*/ 0 h 983"/>
                  <a:gd name="T12" fmla="*/ 1 w 1952"/>
                  <a:gd name="T13" fmla="*/ 0 h 983"/>
                  <a:gd name="T14" fmla="*/ 1 w 1952"/>
                  <a:gd name="T15" fmla="*/ 0 h 983"/>
                  <a:gd name="T16" fmla="*/ 2 w 1952"/>
                  <a:gd name="T17" fmla="*/ 0 h 983"/>
                  <a:gd name="T18" fmla="*/ 2 w 1952"/>
                  <a:gd name="T19" fmla="*/ 0 h 983"/>
                  <a:gd name="T20" fmla="*/ 2 w 1952"/>
                  <a:gd name="T21" fmla="*/ 0 h 983"/>
                  <a:gd name="T22" fmla="*/ 2 w 1952"/>
                  <a:gd name="T23" fmla="*/ 0 h 983"/>
                  <a:gd name="T24" fmla="*/ 2 w 1952"/>
                  <a:gd name="T25" fmla="*/ 0 h 983"/>
                  <a:gd name="T26" fmla="*/ 2 w 1952"/>
                  <a:gd name="T27" fmla="*/ 0 h 983"/>
                  <a:gd name="T28" fmla="*/ 2 w 1952"/>
                  <a:gd name="T29" fmla="*/ 0 h 983"/>
                  <a:gd name="T30" fmla="*/ 2 w 1952"/>
                  <a:gd name="T31" fmla="*/ 0 h 983"/>
                  <a:gd name="T32" fmla="*/ 2 w 1952"/>
                  <a:gd name="T33" fmla="*/ 0 h 983"/>
                  <a:gd name="T34" fmla="*/ 2 w 1952"/>
                  <a:gd name="T35" fmla="*/ 0 h 983"/>
                  <a:gd name="T36" fmla="*/ 2 w 1952"/>
                  <a:gd name="T37" fmla="*/ 0 h 983"/>
                  <a:gd name="T38" fmla="*/ 2 w 1952"/>
                  <a:gd name="T39" fmla="*/ 0 h 983"/>
                  <a:gd name="T40" fmla="*/ 2 w 1952"/>
                  <a:gd name="T41" fmla="*/ 0 h 983"/>
                  <a:gd name="T42" fmla="*/ 2 w 1952"/>
                  <a:gd name="T43" fmla="*/ 0 h 983"/>
                  <a:gd name="T44" fmla="*/ 2 w 1952"/>
                  <a:gd name="T45" fmla="*/ 0 h 983"/>
                  <a:gd name="T46" fmla="*/ 2 w 1952"/>
                  <a:gd name="T47" fmla="*/ 0 h 983"/>
                  <a:gd name="T48" fmla="*/ 2 w 1952"/>
                  <a:gd name="T49" fmla="*/ 0 h 983"/>
                  <a:gd name="T50" fmla="*/ 2 w 1952"/>
                  <a:gd name="T51" fmla="*/ 0 h 983"/>
                  <a:gd name="T52" fmla="*/ 1 w 1952"/>
                  <a:gd name="T53" fmla="*/ 0 h 983"/>
                  <a:gd name="T54" fmla="*/ 1 w 1952"/>
                  <a:gd name="T55" fmla="*/ 0 h 983"/>
                  <a:gd name="T56" fmla="*/ 1 w 1952"/>
                  <a:gd name="T57" fmla="*/ 0 h 983"/>
                  <a:gd name="T58" fmla="*/ 1 w 1952"/>
                  <a:gd name="T59" fmla="*/ 0 h 983"/>
                  <a:gd name="T60" fmla="*/ 2 w 1952"/>
                  <a:gd name="T61" fmla="*/ 0 h 983"/>
                  <a:gd name="T62" fmla="*/ 1 w 1952"/>
                  <a:gd name="T63" fmla="*/ 0 h 983"/>
                  <a:gd name="T64" fmla="*/ 1 w 1952"/>
                  <a:gd name="T65" fmla="*/ 0 h 983"/>
                  <a:gd name="T66" fmla="*/ 1 w 1952"/>
                  <a:gd name="T67" fmla="*/ 0 h 983"/>
                  <a:gd name="T68" fmla="*/ 1 w 1952"/>
                  <a:gd name="T69" fmla="*/ 0 h 983"/>
                  <a:gd name="T70" fmla="*/ 1 w 1952"/>
                  <a:gd name="T71" fmla="*/ 0 h 983"/>
                  <a:gd name="T72" fmla="*/ 1 w 1952"/>
                  <a:gd name="T73" fmla="*/ 0 h 983"/>
                  <a:gd name="T74" fmla="*/ 1 w 1952"/>
                  <a:gd name="T75" fmla="*/ 0 h 983"/>
                  <a:gd name="T76" fmla="*/ 1 w 1952"/>
                  <a:gd name="T77" fmla="*/ 0 h 983"/>
                  <a:gd name="T78" fmla="*/ 0 w 1952"/>
                  <a:gd name="T79" fmla="*/ 0 h 9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52" h="983">
                    <a:moveTo>
                      <a:pt x="1" y="977"/>
                    </a:moveTo>
                    <a:lnTo>
                      <a:pt x="110" y="983"/>
                    </a:lnTo>
                    <a:lnTo>
                      <a:pt x="163" y="983"/>
                    </a:lnTo>
                    <a:lnTo>
                      <a:pt x="227" y="983"/>
                    </a:lnTo>
                    <a:lnTo>
                      <a:pt x="288" y="981"/>
                    </a:lnTo>
                    <a:lnTo>
                      <a:pt x="347" y="977"/>
                    </a:lnTo>
                    <a:lnTo>
                      <a:pt x="408" y="971"/>
                    </a:lnTo>
                    <a:lnTo>
                      <a:pt x="461" y="960"/>
                    </a:lnTo>
                    <a:lnTo>
                      <a:pt x="520" y="949"/>
                    </a:lnTo>
                    <a:lnTo>
                      <a:pt x="591" y="932"/>
                    </a:lnTo>
                    <a:lnTo>
                      <a:pt x="655" y="909"/>
                    </a:lnTo>
                    <a:lnTo>
                      <a:pt x="716" y="892"/>
                    </a:lnTo>
                    <a:lnTo>
                      <a:pt x="784" y="866"/>
                    </a:lnTo>
                    <a:lnTo>
                      <a:pt x="848" y="837"/>
                    </a:lnTo>
                    <a:lnTo>
                      <a:pt x="912" y="809"/>
                    </a:lnTo>
                    <a:lnTo>
                      <a:pt x="965" y="780"/>
                    </a:lnTo>
                    <a:lnTo>
                      <a:pt x="1027" y="752"/>
                    </a:lnTo>
                    <a:lnTo>
                      <a:pt x="1076" y="724"/>
                    </a:lnTo>
                    <a:lnTo>
                      <a:pt x="1133" y="692"/>
                    </a:lnTo>
                    <a:lnTo>
                      <a:pt x="1190" y="659"/>
                    </a:lnTo>
                    <a:lnTo>
                      <a:pt x="1247" y="619"/>
                    </a:lnTo>
                    <a:lnTo>
                      <a:pt x="1297" y="587"/>
                    </a:lnTo>
                    <a:lnTo>
                      <a:pt x="1350" y="543"/>
                    </a:lnTo>
                    <a:lnTo>
                      <a:pt x="1400" y="504"/>
                    </a:lnTo>
                    <a:lnTo>
                      <a:pt x="1446" y="465"/>
                    </a:lnTo>
                    <a:lnTo>
                      <a:pt x="1484" y="421"/>
                    </a:lnTo>
                    <a:lnTo>
                      <a:pt x="1516" y="384"/>
                    </a:lnTo>
                    <a:lnTo>
                      <a:pt x="1541" y="344"/>
                    </a:lnTo>
                    <a:lnTo>
                      <a:pt x="1952" y="397"/>
                    </a:lnTo>
                    <a:lnTo>
                      <a:pt x="1889" y="369"/>
                    </a:lnTo>
                    <a:lnTo>
                      <a:pt x="1839" y="344"/>
                    </a:lnTo>
                    <a:lnTo>
                      <a:pt x="1778" y="319"/>
                    </a:lnTo>
                    <a:lnTo>
                      <a:pt x="1733" y="293"/>
                    </a:lnTo>
                    <a:lnTo>
                      <a:pt x="1694" y="269"/>
                    </a:lnTo>
                    <a:lnTo>
                      <a:pt x="1659" y="250"/>
                    </a:lnTo>
                    <a:lnTo>
                      <a:pt x="1624" y="224"/>
                    </a:lnTo>
                    <a:lnTo>
                      <a:pt x="1590" y="200"/>
                    </a:lnTo>
                    <a:lnTo>
                      <a:pt x="1553" y="172"/>
                    </a:lnTo>
                    <a:lnTo>
                      <a:pt x="1513" y="138"/>
                    </a:lnTo>
                    <a:lnTo>
                      <a:pt x="1470" y="103"/>
                    </a:lnTo>
                    <a:lnTo>
                      <a:pt x="1436" y="69"/>
                    </a:lnTo>
                    <a:lnTo>
                      <a:pt x="1398" y="31"/>
                    </a:lnTo>
                    <a:lnTo>
                      <a:pt x="1368" y="0"/>
                    </a:lnTo>
                    <a:lnTo>
                      <a:pt x="1336" y="11"/>
                    </a:lnTo>
                    <a:lnTo>
                      <a:pt x="1304" y="28"/>
                    </a:lnTo>
                    <a:lnTo>
                      <a:pt x="1270" y="43"/>
                    </a:lnTo>
                    <a:lnTo>
                      <a:pt x="1229" y="60"/>
                    </a:lnTo>
                    <a:lnTo>
                      <a:pt x="1188" y="78"/>
                    </a:lnTo>
                    <a:lnTo>
                      <a:pt x="1150" y="90"/>
                    </a:lnTo>
                    <a:lnTo>
                      <a:pt x="1113" y="101"/>
                    </a:lnTo>
                    <a:lnTo>
                      <a:pt x="1072" y="115"/>
                    </a:lnTo>
                    <a:lnTo>
                      <a:pt x="1029" y="124"/>
                    </a:lnTo>
                    <a:lnTo>
                      <a:pt x="983" y="138"/>
                    </a:lnTo>
                    <a:lnTo>
                      <a:pt x="941" y="148"/>
                    </a:lnTo>
                    <a:lnTo>
                      <a:pt x="901" y="159"/>
                    </a:lnTo>
                    <a:lnTo>
                      <a:pt x="857" y="166"/>
                    </a:lnTo>
                    <a:lnTo>
                      <a:pt x="816" y="175"/>
                    </a:lnTo>
                    <a:lnTo>
                      <a:pt x="776" y="184"/>
                    </a:lnTo>
                    <a:lnTo>
                      <a:pt x="730" y="194"/>
                    </a:lnTo>
                    <a:lnTo>
                      <a:pt x="667" y="202"/>
                    </a:lnTo>
                    <a:lnTo>
                      <a:pt x="1094" y="276"/>
                    </a:lnTo>
                    <a:lnTo>
                      <a:pt x="1066" y="333"/>
                    </a:lnTo>
                    <a:lnTo>
                      <a:pt x="1034" y="376"/>
                    </a:lnTo>
                    <a:lnTo>
                      <a:pt x="972" y="456"/>
                    </a:lnTo>
                    <a:lnTo>
                      <a:pt x="937" y="493"/>
                    </a:lnTo>
                    <a:lnTo>
                      <a:pt x="901" y="530"/>
                    </a:lnTo>
                    <a:lnTo>
                      <a:pt x="851" y="575"/>
                    </a:lnTo>
                    <a:lnTo>
                      <a:pt x="798" y="625"/>
                    </a:lnTo>
                    <a:lnTo>
                      <a:pt x="744" y="660"/>
                    </a:lnTo>
                    <a:lnTo>
                      <a:pt x="673" y="710"/>
                    </a:lnTo>
                    <a:lnTo>
                      <a:pt x="613" y="741"/>
                    </a:lnTo>
                    <a:lnTo>
                      <a:pt x="556" y="773"/>
                    </a:lnTo>
                    <a:lnTo>
                      <a:pt x="506" y="798"/>
                    </a:lnTo>
                    <a:lnTo>
                      <a:pt x="472" y="815"/>
                    </a:lnTo>
                    <a:lnTo>
                      <a:pt x="408" y="832"/>
                    </a:lnTo>
                    <a:lnTo>
                      <a:pt x="351" y="850"/>
                    </a:lnTo>
                    <a:lnTo>
                      <a:pt x="288" y="871"/>
                    </a:lnTo>
                    <a:lnTo>
                      <a:pt x="199" y="886"/>
                    </a:lnTo>
                    <a:lnTo>
                      <a:pt x="131" y="896"/>
                    </a:lnTo>
                    <a:lnTo>
                      <a:pt x="0" y="900"/>
                    </a:lnTo>
                    <a:lnTo>
                      <a:pt x="1" y="97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CC"/>
                  </a:gs>
                  <a:gs pos="100000">
                    <a:srgbClr val="5E765E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88" name="Freeform 51"/>
              <p:cNvSpPr>
                <a:spLocks/>
              </p:cNvSpPr>
              <p:nvPr/>
            </p:nvSpPr>
            <p:spPr bwMode="auto">
              <a:xfrm>
                <a:off x="1843" y="2859"/>
                <a:ext cx="976" cy="507"/>
              </a:xfrm>
              <a:custGeom>
                <a:avLst/>
                <a:gdLst>
                  <a:gd name="T0" fmla="*/ 1 w 1952"/>
                  <a:gd name="T1" fmla="*/ 1 h 1014"/>
                  <a:gd name="T2" fmla="*/ 1 w 1952"/>
                  <a:gd name="T3" fmla="*/ 1 h 1014"/>
                  <a:gd name="T4" fmla="*/ 1 w 1952"/>
                  <a:gd name="T5" fmla="*/ 1 h 1014"/>
                  <a:gd name="T6" fmla="*/ 1 w 1952"/>
                  <a:gd name="T7" fmla="*/ 1 h 1014"/>
                  <a:gd name="T8" fmla="*/ 1 w 1952"/>
                  <a:gd name="T9" fmla="*/ 1 h 1014"/>
                  <a:gd name="T10" fmla="*/ 1 w 1952"/>
                  <a:gd name="T11" fmla="*/ 1 h 1014"/>
                  <a:gd name="T12" fmla="*/ 1 w 1952"/>
                  <a:gd name="T13" fmla="*/ 1 h 1014"/>
                  <a:gd name="T14" fmla="*/ 1 w 1952"/>
                  <a:gd name="T15" fmla="*/ 1 h 1014"/>
                  <a:gd name="T16" fmla="*/ 2 w 1952"/>
                  <a:gd name="T17" fmla="*/ 1 h 1014"/>
                  <a:gd name="T18" fmla="*/ 2 w 1952"/>
                  <a:gd name="T19" fmla="*/ 1 h 1014"/>
                  <a:gd name="T20" fmla="*/ 2 w 1952"/>
                  <a:gd name="T21" fmla="*/ 1 h 1014"/>
                  <a:gd name="T22" fmla="*/ 2 w 1952"/>
                  <a:gd name="T23" fmla="*/ 1 h 1014"/>
                  <a:gd name="T24" fmla="*/ 2 w 1952"/>
                  <a:gd name="T25" fmla="*/ 1 h 1014"/>
                  <a:gd name="T26" fmla="*/ 2 w 1952"/>
                  <a:gd name="T27" fmla="*/ 1 h 1014"/>
                  <a:gd name="T28" fmla="*/ 2 w 1952"/>
                  <a:gd name="T29" fmla="*/ 1 h 1014"/>
                  <a:gd name="T30" fmla="*/ 2 w 1952"/>
                  <a:gd name="T31" fmla="*/ 1 h 1014"/>
                  <a:gd name="T32" fmla="*/ 2 w 1952"/>
                  <a:gd name="T33" fmla="*/ 1 h 1014"/>
                  <a:gd name="T34" fmla="*/ 2 w 1952"/>
                  <a:gd name="T35" fmla="*/ 1 h 1014"/>
                  <a:gd name="T36" fmla="*/ 2 w 1952"/>
                  <a:gd name="T37" fmla="*/ 1 h 1014"/>
                  <a:gd name="T38" fmla="*/ 2 w 1952"/>
                  <a:gd name="T39" fmla="*/ 1 h 1014"/>
                  <a:gd name="T40" fmla="*/ 2 w 1952"/>
                  <a:gd name="T41" fmla="*/ 1 h 1014"/>
                  <a:gd name="T42" fmla="*/ 2 w 1952"/>
                  <a:gd name="T43" fmla="*/ 1 h 1014"/>
                  <a:gd name="T44" fmla="*/ 2 w 1952"/>
                  <a:gd name="T45" fmla="*/ 1 h 1014"/>
                  <a:gd name="T46" fmla="*/ 2 w 1952"/>
                  <a:gd name="T47" fmla="*/ 1 h 1014"/>
                  <a:gd name="T48" fmla="*/ 2 w 1952"/>
                  <a:gd name="T49" fmla="*/ 1 h 1014"/>
                  <a:gd name="T50" fmla="*/ 2 w 1952"/>
                  <a:gd name="T51" fmla="*/ 1 h 1014"/>
                  <a:gd name="T52" fmla="*/ 1 w 1952"/>
                  <a:gd name="T53" fmla="*/ 1 h 1014"/>
                  <a:gd name="T54" fmla="*/ 1 w 1952"/>
                  <a:gd name="T55" fmla="*/ 1 h 1014"/>
                  <a:gd name="T56" fmla="*/ 1 w 1952"/>
                  <a:gd name="T57" fmla="*/ 1 h 1014"/>
                  <a:gd name="T58" fmla="*/ 1 w 1952"/>
                  <a:gd name="T59" fmla="*/ 1 h 1014"/>
                  <a:gd name="T60" fmla="*/ 2 w 1952"/>
                  <a:gd name="T61" fmla="*/ 1 h 1014"/>
                  <a:gd name="T62" fmla="*/ 1 w 1952"/>
                  <a:gd name="T63" fmla="*/ 1 h 1014"/>
                  <a:gd name="T64" fmla="*/ 1 w 1952"/>
                  <a:gd name="T65" fmla="*/ 1 h 1014"/>
                  <a:gd name="T66" fmla="*/ 1 w 1952"/>
                  <a:gd name="T67" fmla="*/ 1 h 1014"/>
                  <a:gd name="T68" fmla="*/ 1 w 1952"/>
                  <a:gd name="T69" fmla="*/ 1 h 1014"/>
                  <a:gd name="T70" fmla="*/ 1 w 1952"/>
                  <a:gd name="T71" fmla="*/ 1 h 1014"/>
                  <a:gd name="T72" fmla="*/ 1 w 1952"/>
                  <a:gd name="T73" fmla="*/ 1 h 1014"/>
                  <a:gd name="T74" fmla="*/ 1 w 1952"/>
                  <a:gd name="T75" fmla="*/ 1 h 1014"/>
                  <a:gd name="T76" fmla="*/ 1 w 1952"/>
                  <a:gd name="T77" fmla="*/ 1 h 1014"/>
                  <a:gd name="T78" fmla="*/ 1 w 1952"/>
                  <a:gd name="T79" fmla="*/ 1 h 1014"/>
                  <a:gd name="T80" fmla="*/ 1 w 1952"/>
                  <a:gd name="T81" fmla="*/ 1 h 10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52" h="1014">
                    <a:moveTo>
                      <a:pt x="0" y="1007"/>
                    </a:moveTo>
                    <a:lnTo>
                      <a:pt x="108" y="1014"/>
                    </a:lnTo>
                    <a:lnTo>
                      <a:pt x="161" y="1014"/>
                    </a:lnTo>
                    <a:lnTo>
                      <a:pt x="225" y="1014"/>
                    </a:lnTo>
                    <a:lnTo>
                      <a:pt x="286" y="1010"/>
                    </a:lnTo>
                    <a:lnTo>
                      <a:pt x="345" y="1007"/>
                    </a:lnTo>
                    <a:lnTo>
                      <a:pt x="405" y="1000"/>
                    </a:lnTo>
                    <a:lnTo>
                      <a:pt x="459" y="989"/>
                    </a:lnTo>
                    <a:lnTo>
                      <a:pt x="518" y="977"/>
                    </a:lnTo>
                    <a:lnTo>
                      <a:pt x="589" y="959"/>
                    </a:lnTo>
                    <a:lnTo>
                      <a:pt x="653" y="937"/>
                    </a:lnTo>
                    <a:lnTo>
                      <a:pt x="714" y="918"/>
                    </a:lnTo>
                    <a:lnTo>
                      <a:pt x="781" y="893"/>
                    </a:lnTo>
                    <a:lnTo>
                      <a:pt x="845" y="863"/>
                    </a:lnTo>
                    <a:lnTo>
                      <a:pt x="909" y="834"/>
                    </a:lnTo>
                    <a:lnTo>
                      <a:pt x="963" y="804"/>
                    </a:lnTo>
                    <a:lnTo>
                      <a:pt x="1024" y="774"/>
                    </a:lnTo>
                    <a:lnTo>
                      <a:pt x="1074" y="746"/>
                    </a:lnTo>
                    <a:lnTo>
                      <a:pt x="1131" y="713"/>
                    </a:lnTo>
                    <a:lnTo>
                      <a:pt x="1188" y="679"/>
                    </a:lnTo>
                    <a:lnTo>
                      <a:pt x="1245" y="638"/>
                    </a:lnTo>
                    <a:lnTo>
                      <a:pt x="1295" y="605"/>
                    </a:lnTo>
                    <a:lnTo>
                      <a:pt x="1348" y="560"/>
                    </a:lnTo>
                    <a:lnTo>
                      <a:pt x="1398" y="519"/>
                    </a:lnTo>
                    <a:lnTo>
                      <a:pt x="1444" y="478"/>
                    </a:lnTo>
                    <a:lnTo>
                      <a:pt x="1482" y="433"/>
                    </a:lnTo>
                    <a:lnTo>
                      <a:pt x="1514" y="396"/>
                    </a:lnTo>
                    <a:lnTo>
                      <a:pt x="1539" y="355"/>
                    </a:lnTo>
                    <a:lnTo>
                      <a:pt x="1952" y="409"/>
                    </a:lnTo>
                    <a:lnTo>
                      <a:pt x="1886" y="381"/>
                    </a:lnTo>
                    <a:lnTo>
                      <a:pt x="1837" y="355"/>
                    </a:lnTo>
                    <a:lnTo>
                      <a:pt x="1776" y="328"/>
                    </a:lnTo>
                    <a:lnTo>
                      <a:pt x="1731" y="302"/>
                    </a:lnTo>
                    <a:lnTo>
                      <a:pt x="1692" y="277"/>
                    </a:lnTo>
                    <a:lnTo>
                      <a:pt x="1656" y="258"/>
                    </a:lnTo>
                    <a:lnTo>
                      <a:pt x="1622" y="231"/>
                    </a:lnTo>
                    <a:lnTo>
                      <a:pt x="1588" y="206"/>
                    </a:lnTo>
                    <a:lnTo>
                      <a:pt x="1551" y="178"/>
                    </a:lnTo>
                    <a:lnTo>
                      <a:pt x="1511" y="142"/>
                    </a:lnTo>
                    <a:lnTo>
                      <a:pt x="1468" y="108"/>
                    </a:lnTo>
                    <a:lnTo>
                      <a:pt x="1434" y="72"/>
                    </a:lnTo>
                    <a:lnTo>
                      <a:pt x="1396" y="33"/>
                    </a:lnTo>
                    <a:lnTo>
                      <a:pt x="1366" y="0"/>
                    </a:lnTo>
                    <a:lnTo>
                      <a:pt x="1334" y="12"/>
                    </a:lnTo>
                    <a:lnTo>
                      <a:pt x="1302" y="31"/>
                    </a:lnTo>
                    <a:lnTo>
                      <a:pt x="1268" y="46"/>
                    </a:lnTo>
                    <a:lnTo>
                      <a:pt x="1227" y="64"/>
                    </a:lnTo>
                    <a:lnTo>
                      <a:pt x="1186" y="82"/>
                    </a:lnTo>
                    <a:lnTo>
                      <a:pt x="1148" y="95"/>
                    </a:lnTo>
                    <a:lnTo>
                      <a:pt x="1111" y="106"/>
                    </a:lnTo>
                    <a:lnTo>
                      <a:pt x="1069" y="119"/>
                    </a:lnTo>
                    <a:lnTo>
                      <a:pt x="1027" y="129"/>
                    </a:lnTo>
                    <a:lnTo>
                      <a:pt x="981" y="142"/>
                    </a:lnTo>
                    <a:lnTo>
                      <a:pt x="939" y="153"/>
                    </a:lnTo>
                    <a:lnTo>
                      <a:pt x="899" y="164"/>
                    </a:lnTo>
                    <a:lnTo>
                      <a:pt x="855" y="172"/>
                    </a:lnTo>
                    <a:lnTo>
                      <a:pt x="813" y="181"/>
                    </a:lnTo>
                    <a:lnTo>
                      <a:pt x="774" y="190"/>
                    </a:lnTo>
                    <a:lnTo>
                      <a:pt x="728" y="200"/>
                    </a:lnTo>
                    <a:lnTo>
                      <a:pt x="668" y="208"/>
                    </a:lnTo>
                    <a:lnTo>
                      <a:pt x="1092" y="285"/>
                    </a:lnTo>
                    <a:lnTo>
                      <a:pt x="1064" y="344"/>
                    </a:lnTo>
                    <a:lnTo>
                      <a:pt x="1032" y="388"/>
                    </a:lnTo>
                    <a:lnTo>
                      <a:pt x="970" y="470"/>
                    </a:lnTo>
                    <a:lnTo>
                      <a:pt x="934" y="509"/>
                    </a:lnTo>
                    <a:lnTo>
                      <a:pt x="899" y="545"/>
                    </a:lnTo>
                    <a:lnTo>
                      <a:pt x="835" y="608"/>
                    </a:lnTo>
                    <a:lnTo>
                      <a:pt x="796" y="645"/>
                    </a:lnTo>
                    <a:lnTo>
                      <a:pt x="749" y="690"/>
                    </a:lnTo>
                    <a:lnTo>
                      <a:pt x="707" y="723"/>
                    </a:lnTo>
                    <a:lnTo>
                      <a:pt x="671" y="753"/>
                    </a:lnTo>
                    <a:lnTo>
                      <a:pt x="636" y="781"/>
                    </a:lnTo>
                    <a:lnTo>
                      <a:pt x="593" y="811"/>
                    </a:lnTo>
                    <a:lnTo>
                      <a:pt x="547" y="841"/>
                    </a:lnTo>
                    <a:lnTo>
                      <a:pt x="500" y="863"/>
                    </a:lnTo>
                    <a:lnTo>
                      <a:pt x="455" y="889"/>
                    </a:lnTo>
                    <a:lnTo>
                      <a:pt x="398" y="911"/>
                    </a:lnTo>
                    <a:lnTo>
                      <a:pt x="345" y="928"/>
                    </a:lnTo>
                    <a:lnTo>
                      <a:pt x="286" y="944"/>
                    </a:lnTo>
                    <a:lnTo>
                      <a:pt x="229" y="959"/>
                    </a:lnTo>
                    <a:lnTo>
                      <a:pt x="168" y="973"/>
                    </a:lnTo>
                    <a:lnTo>
                      <a:pt x="102" y="987"/>
                    </a:lnTo>
                    <a:lnTo>
                      <a:pt x="0" y="10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CC"/>
                  </a:gs>
                  <a:gs pos="100000">
                    <a:srgbClr val="5E765E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Data Mining vs Statistiques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133600" y="2781300"/>
            <a:ext cx="27432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800" dirty="0"/>
              <a:t>Techniques</a:t>
            </a:r>
          </a:p>
          <a:p>
            <a:r>
              <a:rPr lang="fr-FR" altLang="fr-FR" sz="1800" dirty="0"/>
              <a:t>Statistiques</a:t>
            </a:r>
          </a:p>
          <a:p>
            <a:endParaRPr lang="fr-FR" altLang="fr-FR" sz="1800" dirty="0"/>
          </a:p>
          <a:p>
            <a:r>
              <a:rPr lang="fr-FR" altLang="fr-FR" sz="1800" dirty="0"/>
              <a:t>« Confirmatoires »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419600" y="2781300"/>
            <a:ext cx="27432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800" dirty="0"/>
              <a:t>Techniques de</a:t>
            </a:r>
          </a:p>
          <a:p>
            <a:r>
              <a:rPr lang="fr-FR" altLang="fr-FR" sz="1800" dirty="0"/>
              <a:t>Data Mining</a:t>
            </a:r>
          </a:p>
          <a:p>
            <a:endParaRPr lang="fr-FR" altLang="fr-FR" sz="1800" dirty="0"/>
          </a:p>
          <a:p>
            <a:r>
              <a:rPr lang="fr-FR" altLang="fr-FR" sz="1800" dirty="0"/>
              <a:t>« Exploratoires »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133600" y="2781300"/>
            <a:ext cx="2743200" cy="2743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grpSp>
        <p:nvGrpSpPr>
          <p:cNvPr id="32777" name="Group 37"/>
          <p:cNvGrpSpPr>
            <a:grpSpLocks/>
          </p:cNvGrpSpPr>
          <p:nvPr/>
        </p:nvGrpSpPr>
        <p:grpSpPr bwMode="auto">
          <a:xfrm>
            <a:off x="1981200" y="2025650"/>
            <a:ext cx="1547813" cy="869950"/>
            <a:chOff x="1823" y="2231"/>
            <a:chExt cx="975" cy="548"/>
          </a:xfrm>
        </p:grpSpPr>
        <p:sp>
          <p:nvSpPr>
            <p:cNvPr id="32780" name="Freeform 33"/>
            <p:cNvSpPr>
              <a:spLocks/>
            </p:cNvSpPr>
            <p:nvPr/>
          </p:nvSpPr>
          <p:spPr bwMode="auto">
            <a:xfrm>
              <a:off x="1823" y="2233"/>
              <a:ext cx="565" cy="360"/>
            </a:xfrm>
            <a:custGeom>
              <a:avLst/>
              <a:gdLst>
                <a:gd name="T0" fmla="*/ 0 w 1129"/>
                <a:gd name="T1" fmla="*/ 0 h 720"/>
                <a:gd name="T2" fmla="*/ 0 w 1129"/>
                <a:gd name="T3" fmla="*/ 1 h 720"/>
                <a:gd name="T4" fmla="*/ 1 w 1129"/>
                <a:gd name="T5" fmla="*/ 1 h 720"/>
                <a:gd name="T6" fmla="*/ 1 w 1129"/>
                <a:gd name="T7" fmla="*/ 1 h 720"/>
                <a:gd name="T8" fmla="*/ 1 w 1129"/>
                <a:gd name="T9" fmla="*/ 1 h 720"/>
                <a:gd name="T10" fmla="*/ 1 w 1129"/>
                <a:gd name="T11" fmla="*/ 1 h 720"/>
                <a:gd name="T12" fmla="*/ 1 w 1129"/>
                <a:gd name="T13" fmla="*/ 1 h 720"/>
                <a:gd name="T14" fmla="*/ 1 w 1129"/>
                <a:gd name="T15" fmla="*/ 1 h 720"/>
                <a:gd name="T16" fmla="*/ 1 w 1129"/>
                <a:gd name="T17" fmla="*/ 1 h 720"/>
                <a:gd name="T18" fmla="*/ 1 w 1129"/>
                <a:gd name="T19" fmla="*/ 1 h 720"/>
                <a:gd name="T20" fmla="*/ 1 w 1129"/>
                <a:gd name="T21" fmla="*/ 1 h 720"/>
                <a:gd name="T22" fmla="*/ 1 w 1129"/>
                <a:gd name="T23" fmla="*/ 1 h 720"/>
                <a:gd name="T24" fmla="*/ 1 w 1129"/>
                <a:gd name="T25" fmla="*/ 1 h 720"/>
                <a:gd name="T26" fmla="*/ 1 w 1129"/>
                <a:gd name="T27" fmla="*/ 1 h 720"/>
                <a:gd name="T28" fmla="*/ 1 w 1129"/>
                <a:gd name="T29" fmla="*/ 1 h 720"/>
                <a:gd name="T30" fmla="*/ 1 w 1129"/>
                <a:gd name="T31" fmla="*/ 1 h 720"/>
                <a:gd name="T32" fmla="*/ 1 w 1129"/>
                <a:gd name="T33" fmla="*/ 1 h 720"/>
                <a:gd name="T34" fmla="*/ 1 w 1129"/>
                <a:gd name="T35" fmla="*/ 1 h 720"/>
                <a:gd name="T36" fmla="*/ 1 w 1129"/>
                <a:gd name="T37" fmla="*/ 1 h 720"/>
                <a:gd name="T38" fmla="*/ 1 w 1129"/>
                <a:gd name="T39" fmla="*/ 1 h 720"/>
                <a:gd name="T40" fmla="*/ 1 w 1129"/>
                <a:gd name="T41" fmla="*/ 1 h 720"/>
                <a:gd name="T42" fmla="*/ 1 w 1129"/>
                <a:gd name="T43" fmla="*/ 1 h 720"/>
                <a:gd name="T44" fmla="*/ 1 w 1129"/>
                <a:gd name="T45" fmla="*/ 1 h 720"/>
                <a:gd name="T46" fmla="*/ 2 w 1129"/>
                <a:gd name="T47" fmla="*/ 1 h 720"/>
                <a:gd name="T48" fmla="*/ 2 w 1129"/>
                <a:gd name="T49" fmla="*/ 1 h 720"/>
                <a:gd name="T50" fmla="*/ 2 w 1129"/>
                <a:gd name="T51" fmla="*/ 1 h 720"/>
                <a:gd name="T52" fmla="*/ 1 w 1129"/>
                <a:gd name="T53" fmla="*/ 1 h 720"/>
                <a:gd name="T54" fmla="*/ 1 w 1129"/>
                <a:gd name="T55" fmla="*/ 1 h 720"/>
                <a:gd name="T56" fmla="*/ 1 w 1129"/>
                <a:gd name="T57" fmla="*/ 1 h 720"/>
                <a:gd name="T58" fmla="*/ 1 w 1129"/>
                <a:gd name="T59" fmla="*/ 1 h 720"/>
                <a:gd name="T60" fmla="*/ 1 w 1129"/>
                <a:gd name="T61" fmla="*/ 1 h 720"/>
                <a:gd name="T62" fmla="*/ 1 w 1129"/>
                <a:gd name="T63" fmla="*/ 1 h 720"/>
                <a:gd name="T64" fmla="*/ 1 w 1129"/>
                <a:gd name="T65" fmla="*/ 1 h 720"/>
                <a:gd name="T66" fmla="*/ 1 w 1129"/>
                <a:gd name="T67" fmla="*/ 1 h 720"/>
                <a:gd name="T68" fmla="*/ 0 w 1129"/>
                <a:gd name="T69" fmla="*/ 0 h 7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29" h="720">
                  <a:moveTo>
                    <a:pt x="0" y="0"/>
                  </a:moveTo>
                  <a:lnTo>
                    <a:pt x="0" y="53"/>
                  </a:lnTo>
                  <a:lnTo>
                    <a:pt x="82" y="67"/>
                  </a:lnTo>
                  <a:lnTo>
                    <a:pt x="156" y="85"/>
                  </a:lnTo>
                  <a:lnTo>
                    <a:pt x="224" y="107"/>
                  </a:lnTo>
                  <a:lnTo>
                    <a:pt x="294" y="128"/>
                  </a:lnTo>
                  <a:lnTo>
                    <a:pt x="353" y="149"/>
                  </a:lnTo>
                  <a:lnTo>
                    <a:pt x="403" y="171"/>
                  </a:lnTo>
                  <a:lnTo>
                    <a:pt x="449" y="190"/>
                  </a:lnTo>
                  <a:lnTo>
                    <a:pt x="503" y="214"/>
                  </a:lnTo>
                  <a:lnTo>
                    <a:pt x="549" y="243"/>
                  </a:lnTo>
                  <a:lnTo>
                    <a:pt x="602" y="279"/>
                  </a:lnTo>
                  <a:lnTo>
                    <a:pt x="645" y="311"/>
                  </a:lnTo>
                  <a:lnTo>
                    <a:pt x="688" y="343"/>
                  </a:lnTo>
                  <a:lnTo>
                    <a:pt x="727" y="378"/>
                  </a:lnTo>
                  <a:lnTo>
                    <a:pt x="776" y="421"/>
                  </a:lnTo>
                  <a:lnTo>
                    <a:pt x="830" y="471"/>
                  </a:lnTo>
                  <a:lnTo>
                    <a:pt x="861" y="506"/>
                  </a:lnTo>
                  <a:lnTo>
                    <a:pt x="893" y="544"/>
                  </a:lnTo>
                  <a:lnTo>
                    <a:pt x="925" y="581"/>
                  </a:lnTo>
                  <a:lnTo>
                    <a:pt x="953" y="616"/>
                  </a:lnTo>
                  <a:lnTo>
                    <a:pt x="989" y="673"/>
                  </a:lnTo>
                  <a:lnTo>
                    <a:pt x="1010" y="720"/>
                  </a:lnTo>
                  <a:lnTo>
                    <a:pt x="1129" y="705"/>
                  </a:lnTo>
                  <a:lnTo>
                    <a:pt x="1090" y="627"/>
                  </a:lnTo>
                  <a:lnTo>
                    <a:pt x="1031" y="544"/>
                  </a:lnTo>
                  <a:lnTo>
                    <a:pt x="971" y="474"/>
                  </a:lnTo>
                  <a:lnTo>
                    <a:pt x="893" y="399"/>
                  </a:lnTo>
                  <a:lnTo>
                    <a:pt x="787" y="293"/>
                  </a:lnTo>
                  <a:lnTo>
                    <a:pt x="670" y="204"/>
                  </a:lnTo>
                  <a:lnTo>
                    <a:pt x="545" y="128"/>
                  </a:lnTo>
                  <a:lnTo>
                    <a:pt x="435" y="82"/>
                  </a:lnTo>
                  <a:lnTo>
                    <a:pt x="297" y="35"/>
                  </a:lnTo>
                  <a:lnTo>
                    <a:pt x="185" y="1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81" name="Freeform 34"/>
            <p:cNvSpPr>
              <a:spLocks/>
            </p:cNvSpPr>
            <p:nvPr/>
          </p:nvSpPr>
          <p:spPr bwMode="auto">
            <a:xfrm>
              <a:off x="2506" y="2522"/>
              <a:ext cx="292" cy="257"/>
            </a:xfrm>
            <a:custGeom>
              <a:avLst/>
              <a:gdLst>
                <a:gd name="T0" fmla="*/ 0 w 584"/>
                <a:gd name="T1" fmla="*/ 0 h 515"/>
                <a:gd name="T2" fmla="*/ 0 w 584"/>
                <a:gd name="T3" fmla="*/ 0 h 515"/>
                <a:gd name="T4" fmla="*/ 1 w 584"/>
                <a:gd name="T5" fmla="*/ 0 h 515"/>
                <a:gd name="T6" fmla="*/ 1 w 584"/>
                <a:gd name="T7" fmla="*/ 0 h 515"/>
                <a:gd name="T8" fmla="*/ 1 w 584"/>
                <a:gd name="T9" fmla="*/ 0 h 515"/>
                <a:gd name="T10" fmla="*/ 1 w 584"/>
                <a:gd name="T11" fmla="*/ 0 h 515"/>
                <a:gd name="T12" fmla="*/ 1 w 584"/>
                <a:gd name="T13" fmla="*/ 0 h 515"/>
                <a:gd name="T14" fmla="*/ 1 w 584"/>
                <a:gd name="T15" fmla="*/ 0 h 515"/>
                <a:gd name="T16" fmla="*/ 1 w 584"/>
                <a:gd name="T17" fmla="*/ 0 h 515"/>
                <a:gd name="T18" fmla="*/ 1 w 584"/>
                <a:gd name="T19" fmla="*/ 0 h 515"/>
                <a:gd name="T20" fmla="*/ 1 w 584"/>
                <a:gd name="T21" fmla="*/ 0 h 515"/>
                <a:gd name="T22" fmla="*/ 1 w 584"/>
                <a:gd name="T23" fmla="*/ 0 h 515"/>
                <a:gd name="T24" fmla="*/ 1 w 584"/>
                <a:gd name="T25" fmla="*/ 0 h 515"/>
                <a:gd name="T26" fmla="*/ 1 w 584"/>
                <a:gd name="T27" fmla="*/ 0 h 515"/>
                <a:gd name="T28" fmla="*/ 1 w 584"/>
                <a:gd name="T29" fmla="*/ 0 h 515"/>
                <a:gd name="T30" fmla="*/ 1 w 584"/>
                <a:gd name="T31" fmla="*/ 0 h 515"/>
                <a:gd name="T32" fmla="*/ 1 w 584"/>
                <a:gd name="T33" fmla="*/ 0 h 515"/>
                <a:gd name="T34" fmla="*/ 1 w 584"/>
                <a:gd name="T35" fmla="*/ 0 h 515"/>
                <a:gd name="T36" fmla="*/ 1 w 584"/>
                <a:gd name="T37" fmla="*/ 0 h 515"/>
                <a:gd name="T38" fmla="*/ 1 w 584"/>
                <a:gd name="T39" fmla="*/ 0 h 515"/>
                <a:gd name="T40" fmla="*/ 1 w 584"/>
                <a:gd name="T41" fmla="*/ 0 h 515"/>
                <a:gd name="T42" fmla="*/ 1 w 584"/>
                <a:gd name="T43" fmla="*/ 0 h 515"/>
                <a:gd name="T44" fmla="*/ 1 w 584"/>
                <a:gd name="T45" fmla="*/ 0 h 515"/>
                <a:gd name="T46" fmla="*/ 1 w 584"/>
                <a:gd name="T47" fmla="*/ 0 h 515"/>
                <a:gd name="T48" fmla="*/ 0 w 584"/>
                <a:gd name="T49" fmla="*/ 0 h 515"/>
                <a:gd name="T50" fmla="*/ 0 w 584"/>
                <a:gd name="T51" fmla="*/ 0 h 515"/>
                <a:gd name="T52" fmla="*/ 0 w 584"/>
                <a:gd name="T53" fmla="*/ 0 h 515"/>
                <a:gd name="T54" fmla="*/ 0 w 584"/>
                <a:gd name="T55" fmla="*/ 0 h 5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4" h="515">
                  <a:moveTo>
                    <a:pt x="0" y="398"/>
                  </a:moveTo>
                  <a:lnTo>
                    <a:pt x="0" y="515"/>
                  </a:lnTo>
                  <a:lnTo>
                    <a:pt x="23" y="485"/>
                  </a:lnTo>
                  <a:lnTo>
                    <a:pt x="49" y="454"/>
                  </a:lnTo>
                  <a:lnTo>
                    <a:pt x="84" y="422"/>
                  </a:lnTo>
                  <a:lnTo>
                    <a:pt x="126" y="386"/>
                  </a:lnTo>
                  <a:lnTo>
                    <a:pt x="168" y="345"/>
                  </a:lnTo>
                  <a:lnTo>
                    <a:pt x="211" y="307"/>
                  </a:lnTo>
                  <a:lnTo>
                    <a:pt x="250" y="275"/>
                  </a:lnTo>
                  <a:lnTo>
                    <a:pt x="285" y="247"/>
                  </a:lnTo>
                  <a:lnTo>
                    <a:pt x="325" y="221"/>
                  </a:lnTo>
                  <a:lnTo>
                    <a:pt x="365" y="195"/>
                  </a:lnTo>
                  <a:lnTo>
                    <a:pt x="412" y="168"/>
                  </a:lnTo>
                  <a:lnTo>
                    <a:pt x="456" y="146"/>
                  </a:lnTo>
                  <a:lnTo>
                    <a:pt x="501" y="127"/>
                  </a:lnTo>
                  <a:lnTo>
                    <a:pt x="549" y="107"/>
                  </a:lnTo>
                  <a:lnTo>
                    <a:pt x="584" y="90"/>
                  </a:lnTo>
                  <a:lnTo>
                    <a:pt x="584" y="0"/>
                  </a:lnTo>
                  <a:lnTo>
                    <a:pt x="520" y="18"/>
                  </a:lnTo>
                  <a:lnTo>
                    <a:pt x="426" y="58"/>
                  </a:lnTo>
                  <a:lnTo>
                    <a:pt x="307" y="109"/>
                  </a:lnTo>
                  <a:lnTo>
                    <a:pt x="219" y="164"/>
                  </a:lnTo>
                  <a:lnTo>
                    <a:pt x="138" y="242"/>
                  </a:lnTo>
                  <a:lnTo>
                    <a:pt x="59" y="307"/>
                  </a:lnTo>
                  <a:lnTo>
                    <a:pt x="0" y="370"/>
                  </a:lnTo>
                  <a:lnTo>
                    <a:pt x="0" y="514"/>
                  </a:lnTo>
                  <a:lnTo>
                    <a:pt x="0" y="511"/>
                  </a:lnTo>
                  <a:lnTo>
                    <a:pt x="0" y="398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82" name="Freeform 35"/>
            <p:cNvSpPr>
              <a:spLocks/>
            </p:cNvSpPr>
            <p:nvPr/>
          </p:nvSpPr>
          <p:spPr bwMode="auto">
            <a:xfrm>
              <a:off x="2155" y="2618"/>
              <a:ext cx="350" cy="160"/>
            </a:xfrm>
            <a:custGeom>
              <a:avLst/>
              <a:gdLst>
                <a:gd name="T0" fmla="*/ 0 w 698"/>
                <a:gd name="T1" fmla="*/ 0 h 320"/>
                <a:gd name="T2" fmla="*/ 0 w 698"/>
                <a:gd name="T3" fmla="*/ 1 h 320"/>
                <a:gd name="T4" fmla="*/ 1 w 698"/>
                <a:gd name="T5" fmla="*/ 1 h 320"/>
                <a:gd name="T6" fmla="*/ 1 w 698"/>
                <a:gd name="T7" fmla="*/ 1 h 320"/>
                <a:gd name="T8" fmla="*/ 1 w 698"/>
                <a:gd name="T9" fmla="*/ 1 h 320"/>
                <a:gd name="T10" fmla="*/ 1 w 698"/>
                <a:gd name="T11" fmla="*/ 1 h 320"/>
                <a:gd name="T12" fmla="*/ 1 w 698"/>
                <a:gd name="T13" fmla="*/ 1 h 320"/>
                <a:gd name="T14" fmla="*/ 1 w 698"/>
                <a:gd name="T15" fmla="*/ 1 h 320"/>
                <a:gd name="T16" fmla="*/ 1 w 698"/>
                <a:gd name="T17" fmla="*/ 1 h 320"/>
                <a:gd name="T18" fmla="*/ 1 w 698"/>
                <a:gd name="T19" fmla="*/ 1 h 320"/>
                <a:gd name="T20" fmla="*/ 1 w 698"/>
                <a:gd name="T21" fmla="*/ 1 h 320"/>
                <a:gd name="T22" fmla="*/ 1 w 698"/>
                <a:gd name="T23" fmla="*/ 1 h 320"/>
                <a:gd name="T24" fmla="*/ 1 w 698"/>
                <a:gd name="T25" fmla="*/ 1 h 320"/>
                <a:gd name="T26" fmla="*/ 1 w 698"/>
                <a:gd name="T27" fmla="*/ 1 h 320"/>
                <a:gd name="T28" fmla="*/ 1 w 698"/>
                <a:gd name="T29" fmla="*/ 1 h 320"/>
                <a:gd name="T30" fmla="*/ 1 w 698"/>
                <a:gd name="T31" fmla="*/ 1 h 320"/>
                <a:gd name="T32" fmla="*/ 1 w 698"/>
                <a:gd name="T33" fmla="*/ 1 h 320"/>
                <a:gd name="T34" fmla="*/ 1 w 698"/>
                <a:gd name="T35" fmla="*/ 1 h 320"/>
                <a:gd name="T36" fmla="*/ 1 w 698"/>
                <a:gd name="T37" fmla="*/ 1 h 320"/>
                <a:gd name="T38" fmla="*/ 1 w 698"/>
                <a:gd name="T39" fmla="*/ 1 h 320"/>
                <a:gd name="T40" fmla="*/ 1 w 698"/>
                <a:gd name="T41" fmla="*/ 1 h 320"/>
                <a:gd name="T42" fmla="*/ 1 w 698"/>
                <a:gd name="T43" fmla="*/ 1 h 320"/>
                <a:gd name="T44" fmla="*/ 1 w 698"/>
                <a:gd name="T45" fmla="*/ 1 h 320"/>
                <a:gd name="T46" fmla="*/ 1 w 698"/>
                <a:gd name="T47" fmla="*/ 1 h 320"/>
                <a:gd name="T48" fmla="*/ 0 w 698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98" h="320">
                  <a:moveTo>
                    <a:pt x="0" y="0"/>
                  </a:moveTo>
                  <a:lnTo>
                    <a:pt x="0" y="98"/>
                  </a:lnTo>
                  <a:lnTo>
                    <a:pt x="45" y="106"/>
                  </a:lnTo>
                  <a:lnTo>
                    <a:pt x="91" y="115"/>
                  </a:lnTo>
                  <a:lnTo>
                    <a:pt x="135" y="125"/>
                  </a:lnTo>
                  <a:lnTo>
                    <a:pt x="180" y="136"/>
                  </a:lnTo>
                  <a:lnTo>
                    <a:pt x="232" y="149"/>
                  </a:lnTo>
                  <a:lnTo>
                    <a:pt x="289" y="163"/>
                  </a:lnTo>
                  <a:lnTo>
                    <a:pt x="360" y="185"/>
                  </a:lnTo>
                  <a:lnTo>
                    <a:pt x="429" y="204"/>
                  </a:lnTo>
                  <a:lnTo>
                    <a:pt x="474" y="219"/>
                  </a:lnTo>
                  <a:lnTo>
                    <a:pt x="527" y="240"/>
                  </a:lnTo>
                  <a:lnTo>
                    <a:pt x="586" y="264"/>
                  </a:lnTo>
                  <a:lnTo>
                    <a:pt x="638" y="288"/>
                  </a:lnTo>
                  <a:lnTo>
                    <a:pt x="676" y="307"/>
                  </a:lnTo>
                  <a:lnTo>
                    <a:pt x="698" y="320"/>
                  </a:lnTo>
                  <a:lnTo>
                    <a:pt x="698" y="198"/>
                  </a:lnTo>
                  <a:lnTo>
                    <a:pt x="654" y="167"/>
                  </a:lnTo>
                  <a:lnTo>
                    <a:pt x="567" y="124"/>
                  </a:lnTo>
                  <a:lnTo>
                    <a:pt x="465" y="81"/>
                  </a:lnTo>
                  <a:lnTo>
                    <a:pt x="373" y="58"/>
                  </a:lnTo>
                  <a:lnTo>
                    <a:pt x="268" y="28"/>
                  </a:lnTo>
                  <a:lnTo>
                    <a:pt x="162" y="8"/>
                  </a:lnTo>
                  <a:lnTo>
                    <a:pt x="88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83" name="Freeform 36"/>
            <p:cNvSpPr>
              <a:spLocks/>
            </p:cNvSpPr>
            <p:nvPr/>
          </p:nvSpPr>
          <p:spPr bwMode="auto">
            <a:xfrm>
              <a:off x="1823" y="2231"/>
              <a:ext cx="975" cy="488"/>
            </a:xfrm>
            <a:custGeom>
              <a:avLst/>
              <a:gdLst>
                <a:gd name="T0" fmla="*/ 1 w 1950"/>
                <a:gd name="T1" fmla="*/ 0 h 976"/>
                <a:gd name="T2" fmla="*/ 1 w 1950"/>
                <a:gd name="T3" fmla="*/ 0 h 976"/>
                <a:gd name="T4" fmla="*/ 1 w 1950"/>
                <a:gd name="T5" fmla="*/ 1 h 976"/>
                <a:gd name="T6" fmla="*/ 1 w 1950"/>
                <a:gd name="T7" fmla="*/ 1 h 976"/>
                <a:gd name="T8" fmla="*/ 1 w 1950"/>
                <a:gd name="T9" fmla="*/ 1 h 976"/>
                <a:gd name="T10" fmla="*/ 1 w 1950"/>
                <a:gd name="T11" fmla="*/ 1 h 976"/>
                <a:gd name="T12" fmla="*/ 1 w 1950"/>
                <a:gd name="T13" fmla="*/ 1 h 976"/>
                <a:gd name="T14" fmla="*/ 1 w 1950"/>
                <a:gd name="T15" fmla="*/ 1 h 976"/>
                <a:gd name="T16" fmla="*/ 2 w 1950"/>
                <a:gd name="T17" fmla="*/ 1 h 976"/>
                <a:gd name="T18" fmla="*/ 2 w 1950"/>
                <a:gd name="T19" fmla="*/ 1 h 976"/>
                <a:gd name="T20" fmla="*/ 2 w 1950"/>
                <a:gd name="T21" fmla="*/ 1 h 976"/>
                <a:gd name="T22" fmla="*/ 2 w 1950"/>
                <a:gd name="T23" fmla="*/ 1 h 976"/>
                <a:gd name="T24" fmla="*/ 2 w 1950"/>
                <a:gd name="T25" fmla="*/ 1 h 976"/>
                <a:gd name="T26" fmla="*/ 2 w 1950"/>
                <a:gd name="T27" fmla="*/ 1 h 976"/>
                <a:gd name="T28" fmla="*/ 2 w 1950"/>
                <a:gd name="T29" fmla="*/ 1 h 976"/>
                <a:gd name="T30" fmla="*/ 2 w 1950"/>
                <a:gd name="T31" fmla="*/ 1 h 976"/>
                <a:gd name="T32" fmla="*/ 2 w 1950"/>
                <a:gd name="T33" fmla="*/ 1 h 976"/>
                <a:gd name="T34" fmla="*/ 2 w 1950"/>
                <a:gd name="T35" fmla="*/ 1 h 976"/>
                <a:gd name="T36" fmla="*/ 2 w 1950"/>
                <a:gd name="T37" fmla="*/ 1 h 976"/>
                <a:gd name="T38" fmla="*/ 2 w 1950"/>
                <a:gd name="T39" fmla="*/ 1 h 976"/>
                <a:gd name="T40" fmla="*/ 2 w 1950"/>
                <a:gd name="T41" fmla="*/ 1 h 976"/>
                <a:gd name="T42" fmla="*/ 2 w 1950"/>
                <a:gd name="T43" fmla="*/ 1 h 976"/>
                <a:gd name="T44" fmla="*/ 2 w 1950"/>
                <a:gd name="T45" fmla="*/ 1 h 976"/>
                <a:gd name="T46" fmla="*/ 2 w 1950"/>
                <a:gd name="T47" fmla="*/ 1 h 976"/>
                <a:gd name="T48" fmla="*/ 2 w 1950"/>
                <a:gd name="T49" fmla="*/ 1 h 976"/>
                <a:gd name="T50" fmla="*/ 1 w 1950"/>
                <a:gd name="T51" fmla="*/ 1 h 976"/>
                <a:gd name="T52" fmla="*/ 1 w 1950"/>
                <a:gd name="T53" fmla="*/ 1 h 976"/>
                <a:gd name="T54" fmla="*/ 1 w 1950"/>
                <a:gd name="T55" fmla="*/ 1 h 976"/>
                <a:gd name="T56" fmla="*/ 1 w 1950"/>
                <a:gd name="T57" fmla="*/ 1 h 976"/>
                <a:gd name="T58" fmla="*/ 1 w 1950"/>
                <a:gd name="T59" fmla="*/ 1 h 976"/>
                <a:gd name="T60" fmla="*/ 2 w 1950"/>
                <a:gd name="T61" fmla="*/ 1 h 976"/>
                <a:gd name="T62" fmla="*/ 1 w 1950"/>
                <a:gd name="T63" fmla="*/ 1 h 976"/>
                <a:gd name="T64" fmla="*/ 1 w 1950"/>
                <a:gd name="T65" fmla="*/ 1 h 976"/>
                <a:gd name="T66" fmla="*/ 1 w 1950"/>
                <a:gd name="T67" fmla="*/ 1 h 976"/>
                <a:gd name="T68" fmla="*/ 1 w 1950"/>
                <a:gd name="T69" fmla="*/ 1 h 976"/>
                <a:gd name="T70" fmla="*/ 1 w 1950"/>
                <a:gd name="T71" fmla="*/ 1 h 976"/>
                <a:gd name="T72" fmla="*/ 1 w 1950"/>
                <a:gd name="T73" fmla="*/ 1 h 976"/>
                <a:gd name="T74" fmla="*/ 1 w 1950"/>
                <a:gd name="T75" fmla="*/ 1 h 976"/>
                <a:gd name="T76" fmla="*/ 1 w 1950"/>
                <a:gd name="T77" fmla="*/ 1 h 976"/>
                <a:gd name="T78" fmla="*/ 1 w 1950"/>
                <a:gd name="T79" fmla="*/ 1 h 976"/>
                <a:gd name="T80" fmla="*/ 1 w 1950"/>
                <a:gd name="T81" fmla="*/ 1 h 9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0" h="976">
                  <a:moveTo>
                    <a:pt x="0" y="7"/>
                  </a:moveTo>
                  <a:lnTo>
                    <a:pt x="106" y="0"/>
                  </a:lnTo>
                  <a:lnTo>
                    <a:pt x="160" y="0"/>
                  </a:lnTo>
                  <a:lnTo>
                    <a:pt x="224" y="0"/>
                  </a:lnTo>
                  <a:lnTo>
                    <a:pt x="284" y="4"/>
                  </a:lnTo>
                  <a:lnTo>
                    <a:pt x="345" y="7"/>
                  </a:lnTo>
                  <a:lnTo>
                    <a:pt x="404" y="15"/>
                  </a:lnTo>
                  <a:lnTo>
                    <a:pt x="457" y="25"/>
                  </a:lnTo>
                  <a:lnTo>
                    <a:pt x="517" y="36"/>
                  </a:lnTo>
                  <a:lnTo>
                    <a:pt x="588" y="54"/>
                  </a:lnTo>
                  <a:lnTo>
                    <a:pt x="652" y="75"/>
                  </a:lnTo>
                  <a:lnTo>
                    <a:pt x="712" y="93"/>
                  </a:lnTo>
                  <a:lnTo>
                    <a:pt x="780" y="118"/>
                  </a:lnTo>
                  <a:lnTo>
                    <a:pt x="844" y="146"/>
                  </a:lnTo>
                  <a:lnTo>
                    <a:pt x="908" y="175"/>
                  </a:lnTo>
                  <a:lnTo>
                    <a:pt x="961" y="202"/>
                  </a:lnTo>
                  <a:lnTo>
                    <a:pt x="1022" y="230"/>
                  </a:lnTo>
                  <a:lnTo>
                    <a:pt x="1073" y="258"/>
                  </a:lnTo>
                  <a:lnTo>
                    <a:pt x="1130" y="290"/>
                  </a:lnTo>
                  <a:lnTo>
                    <a:pt x="1187" y="322"/>
                  </a:lnTo>
                  <a:lnTo>
                    <a:pt x="1243" y="361"/>
                  </a:lnTo>
                  <a:lnTo>
                    <a:pt x="1293" y="393"/>
                  </a:lnTo>
                  <a:lnTo>
                    <a:pt x="1347" y="435"/>
                  </a:lnTo>
                  <a:lnTo>
                    <a:pt x="1396" y="475"/>
                  </a:lnTo>
                  <a:lnTo>
                    <a:pt x="1443" y="514"/>
                  </a:lnTo>
                  <a:lnTo>
                    <a:pt x="1481" y="556"/>
                  </a:lnTo>
                  <a:lnTo>
                    <a:pt x="1513" y="593"/>
                  </a:lnTo>
                  <a:lnTo>
                    <a:pt x="1538" y="632"/>
                  </a:lnTo>
                  <a:lnTo>
                    <a:pt x="1950" y="580"/>
                  </a:lnTo>
                  <a:lnTo>
                    <a:pt x="1892" y="607"/>
                  </a:lnTo>
                  <a:lnTo>
                    <a:pt x="1824" y="636"/>
                  </a:lnTo>
                  <a:lnTo>
                    <a:pt x="1771" y="661"/>
                  </a:lnTo>
                  <a:lnTo>
                    <a:pt x="1731" y="680"/>
                  </a:lnTo>
                  <a:lnTo>
                    <a:pt x="1687" y="703"/>
                  </a:lnTo>
                  <a:lnTo>
                    <a:pt x="1651" y="725"/>
                  </a:lnTo>
                  <a:lnTo>
                    <a:pt x="1617" y="747"/>
                  </a:lnTo>
                  <a:lnTo>
                    <a:pt x="1583" y="775"/>
                  </a:lnTo>
                  <a:lnTo>
                    <a:pt x="1549" y="802"/>
                  </a:lnTo>
                  <a:lnTo>
                    <a:pt x="1509" y="836"/>
                  </a:lnTo>
                  <a:lnTo>
                    <a:pt x="1470" y="873"/>
                  </a:lnTo>
                  <a:lnTo>
                    <a:pt x="1436" y="904"/>
                  </a:lnTo>
                  <a:lnTo>
                    <a:pt x="1396" y="944"/>
                  </a:lnTo>
                  <a:lnTo>
                    <a:pt x="1364" y="976"/>
                  </a:lnTo>
                  <a:lnTo>
                    <a:pt x="1332" y="962"/>
                  </a:lnTo>
                  <a:lnTo>
                    <a:pt x="1300" y="944"/>
                  </a:lnTo>
                  <a:lnTo>
                    <a:pt x="1266" y="929"/>
                  </a:lnTo>
                  <a:lnTo>
                    <a:pt x="1226" y="912"/>
                  </a:lnTo>
                  <a:lnTo>
                    <a:pt x="1184" y="896"/>
                  </a:lnTo>
                  <a:lnTo>
                    <a:pt x="1146" y="882"/>
                  </a:lnTo>
                  <a:lnTo>
                    <a:pt x="1109" y="872"/>
                  </a:lnTo>
                  <a:lnTo>
                    <a:pt x="1068" y="859"/>
                  </a:lnTo>
                  <a:lnTo>
                    <a:pt x="1024" y="848"/>
                  </a:lnTo>
                  <a:lnTo>
                    <a:pt x="979" y="836"/>
                  </a:lnTo>
                  <a:lnTo>
                    <a:pt x="938" y="826"/>
                  </a:lnTo>
                  <a:lnTo>
                    <a:pt x="897" y="815"/>
                  </a:lnTo>
                  <a:lnTo>
                    <a:pt x="853" y="808"/>
                  </a:lnTo>
                  <a:lnTo>
                    <a:pt x="812" y="798"/>
                  </a:lnTo>
                  <a:lnTo>
                    <a:pt x="773" y="790"/>
                  </a:lnTo>
                  <a:lnTo>
                    <a:pt x="726" y="781"/>
                  </a:lnTo>
                  <a:lnTo>
                    <a:pt x="664" y="773"/>
                  </a:lnTo>
                  <a:lnTo>
                    <a:pt x="1091" y="700"/>
                  </a:lnTo>
                  <a:lnTo>
                    <a:pt x="1062" y="643"/>
                  </a:lnTo>
                  <a:lnTo>
                    <a:pt x="1029" y="600"/>
                  </a:lnTo>
                  <a:lnTo>
                    <a:pt x="968" y="521"/>
                  </a:lnTo>
                  <a:lnTo>
                    <a:pt x="933" y="485"/>
                  </a:lnTo>
                  <a:lnTo>
                    <a:pt x="897" y="450"/>
                  </a:lnTo>
                  <a:lnTo>
                    <a:pt x="833" y="389"/>
                  </a:lnTo>
                  <a:lnTo>
                    <a:pt x="794" y="354"/>
                  </a:lnTo>
                  <a:lnTo>
                    <a:pt x="748" y="311"/>
                  </a:lnTo>
                  <a:lnTo>
                    <a:pt x="705" y="279"/>
                  </a:lnTo>
                  <a:lnTo>
                    <a:pt x="670" y="250"/>
                  </a:lnTo>
                  <a:lnTo>
                    <a:pt x="634" y="223"/>
                  </a:lnTo>
                  <a:lnTo>
                    <a:pt x="591" y="195"/>
                  </a:lnTo>
                  <a:lnTo>
                    <a:pt x="545" y="167"/>
                  </a:lnTo>
                  <a:lnTo>
                    <a:pt x="499" y="146"/>
                  </a:lnTo>
                  <a:lnTo>
                    <a:pt x="454" y="121"/>
                  </a:lnTo>
                  <a:lnTo>
                    <a:pt x="397" y="100"/>
                  </a:lnTo>
                  <a:lnTo>
                    <a:pt x="345" y="82"/>
                  </a:lnTo>
                  <a:lnTo>
                    <a:pt x="284" y="68"/>
                  </a:lnTo>
                  <a:lnTo>
                    <a:pt x="227" y="54"/>
                  </a:lnTo>
                  <a:lnTo>
                    <a:pt x="167" y="39"/>
                  </a:lnTo>
                  <a:lnTo>
                    <a:pt x="103" y="29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78" name="Rectangle 60"/>
          <p:cNvSpPr>
            <a:spLocks noChangeArrowheads="1"/>
          </p:cNvSpPr>
          <p:nvPr/>
        </p:nvSpPr>
        <p:spPr bwMode="auto">
          <a:xfrm>
            <a:off x="381000" y="1676400"/>
            <a:ext cx="157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2000"/>
              <a:t>Hypothèses</a:t>
            </a:r>
          </a:p>
        </p:txBody>
      </p:sp>
      <p:sp>
        <p:nvSpPr>
          <p:cNvPr id="32779" name="Rectangle 61"/>
          <p:cNvSpPr>
            <a:spLocks noChangeArrowheads="1"/>
          </p:cNvSpPr>
          <p:nvPr/>
        </p:nvSpPr>
        <p:spPr bwMode="auto">
          <a:xfrm>
            <a:off x="5845904" y="1676400"/>
            <a:ext cx="2935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2000" dirty="0"/>
              <a:t>Nouvelles </a:t>
            </a:r>
            <a:r>
              <a:rPr lang="fr-FR" altLang="fr-FR" sz="2000" dirty="0" err="1"/>
              <a:t>connaisances</a:t>
            </a:r>
            <a:endParaRPr lang="fr-FR" altLang="fr-F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2752840C-3FB5-45AD-BA0A-A0E75DB57B90}" type="slidenum">
              <a:rPr lang="fr-FR" altLang="fr-FR" sz="1200" smtClean="0">
                <a:solidFill>
                  <a:schemeClr val="tx2"/>
                </a:solidFill>
              </a:rPr>
              <a:pPr/>
              <a:t>13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458200" cy="6120680"/>
          </a:xfrm>
        </p:spPr>
        <p:txBody>
          <a:bodyPr/>
          <a:lstStyle/>
          <a:p>
            <a:pPr marL="0" indent="192088">
              <a:lnSpc>
                <a:spcPct val="150000"/>
              </a:lnSpc>
            </a:pPr>
            <a:r>
              <a:rPr lang="fr-FR" altLang="fr-FR" dirty="0"/>
              <a:t>Tableau  (Individus x Caractères) de dimension (n x p)</a:t>
            </a:r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0">
              <a:lnSpc>
                <a:spcPct val="150000"/>
              </a:lnSpc>
              <a:buNone/>
            </a:pPr>
            <a:endParaRPr lang="fr-FR" altLang="fr-FR" dirty="0"/>
          </a:p>
          <a:p>
            <a:pPr marL="0" indent="192088">
              <a:lnSpc>
                <a:spcPct val="90000"/>
              </a:lnSpc>
            </a:pPr>
            <a:endParaRPr lang="fr-FR" altLang="fr-FR" sz="1600" dirty="0"/>
          </a:p>
          <a:p>
            <a:pPr marL="0" indent="192088">
              <a:lnSpc>
                <a:spcPct val="90000"/>
              </a:lnSpc>
            </a:pPr>
            <a:r>
              <a:rPr lang="fr-FR" altLang="fr-FR" sz="1600" dirty="0"/>
              <a:t>Les caractères Age et Revenu sont quantitatifs</a:t>
            </a:r>
          </a:p>
          <a:p>
            <a:pPr marL="0" indent="192088">
              <a:lnSpc>
                <a:spcPct val="90000"/>
              </a:lnSpc>
            </a:pPr>
            <a:r>
              <a:rPr lang="fr-FR" altLang="fr-FR" sz="1600" dirty="0"/>
              <a:t>Les caractères Sexe et Situation matrimoniale sont qualitatifs</a:t>
            </a:r>
          </a:p>
          <a:p>
            <a:pPr marL="0" indent="192088">
              <a:lnSpc>
                <a:spcPct val="90000"/>
              </a:lnSpc>
            </a:pPr>
            <a:r>
              <a:rPr lang="fr-FR" altLang="fr-FR" sz="1600" dirty="0"/>
              <a:t>Modalité du caractère Situation matrimoniale : (Célibataire, Marié, Veuf ou divorcé)</a:t>
            </a:r>
          </a:p>
          <a:p>
            <a:pPr marL="0" indent="192088">
              <a:lnSpc>
                <a:spcPct val="90000"/>
              </a:lnSpc>
            </a:pPr>
            <a:r>
              <a:rPr lang="fr-FR" altLang="fr-FR" sz="1600" dirty="0"/>
              <a:t>Les variables : X</a:t>
            </a:r>
            <a:r>
              <a:rPr lang="fr-FR" altLang="fr-FR" sz="1600" baseline="30000" dirty="0"/>
              <a:t>3</a:t>
            </a:r>
            <a:r>
              <a:rPr lang="fr-FR" altLang="fr-FR" sz="1600" dirty="0"/>
              <a:t>, X</a:t>
            </a:r>
            <a:r>
              <a:rPr lang="fr-FR" altLang="fr-FR" sz="1600" baseline="30000" dirty="0"/>
              <a:t>4</a:t>
            </a:r>
            <a:r>
              <a:rPr lang="fr-FR" altLang="fr-FR" sz="1600" dirty="0"/>
              <a:t>, X</a:t>
            </a:r>
            <a:r>
              <a:rPr lang="fr-FR" altLang="fr-FR" sz="1600" baseline="30000" dirty="0"/>
              <a:t>5</a:t>
            </a:r>
            <a:r>
              <a:rPr lang="fr-FR" altLang="fr-FR" sz="1600" dirty="0"/>
              <a:t>, X</a:t>
            </a:r>
            <a:r>
              <a:rPr lang="fr-FR" altLang="fr-FR" sz="1600" baseline="30000" dirty="0"/>
              <a:t>6</a:t>
            </a:r>
            <a:r>
              <a:rPr lang="fr-FR" altLang="fr-FR" sz="1600" dirty="0"/>
              <a:t> et X</a:t>
            </a:r>
            <a:r>
              <a:rPr lang="fr-FR" altLang="fr-FR" sz="1600" baseline="30000" dirty="0"/>
              <a:t>7</a:t>
            </a:r>
            <a:r>
              <a:rPr lang="fr-FR" altLang="fr-FR" sz="1600" dirty="0"/>
              <a:t> sont booléennes (1 = vrai, 0 = faux)</a:t>
            </a:r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Nature des données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447800" y="1196752"/>
            <a:ext cx="6248400" cy="3135313"/>
            <a:chOff x="1447800" y="1371600"/>
            <a:chExt cx="6248400" cy="3135313"/>
          </a:xfrm>
        </p:grpSpPr>
        <p:sp>
          <p:nvSpPr>
            <p:cNvPr id="30726" name="Rectangle 1225"/>
            <p:cNvSpPr>
              <a:spLocks noChangeArrowheads="1"/>
            </p:cNvSpPr>
            <p:nvPr/>
          </p:nvSpPr>
          <p:spPr bwMode="auto">
            <a:xfrm>
              <a:off x="1752600" y="2667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27" name="Rectangle 1226"/>
            <p:cNvSpPr>
              <a:spLocks noChangeArrowheads="1"/>
            </p:cNvSpPr>
            <p:nvPr/>
          </p:nvSpPr>
          <p:spPr bwMode="auto">
            <a:xfrm>
              <a:off x="1752600" y="29718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28" name="Rectangle 1227"/>
            <p:cNvSpPr>
              <a:spLocks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29" name="Rectangle 1228"/>
            <p:cNvSpPr>
              <a:spLocks noChangeArrowheads="1"/>
            </p:cNvSpPr>
            <p:nvPr/>
          </p:nvSpPr>
          <p:spPr bwMode="auto">
            <a:xfrm>
              <a:off x="1752600" y="35814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30" name="Rectangle 1229"/>
            <p:cNvSpPr>
              <a:spLocks noChangeArrowheads="1"/>
            </p:cNvSpPr>
            <p:nvPr/>
          </p:nvSpPr>
          <p:spPr bwMode="auto">
            <a:xfrm>
              <a:off x="1752600" y="38862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31" name="Rectangle 1230"/>
            <p:cNvSpPr>
              <a:spLocks noChangeArrowheads="1"/>
            </p:cNvSpPr>
            <p:nvPr/>
          </p:nvSpPr>
          <p:spPr bwMode="auto">
            <a:xfrm>
              <a:off x="1752600" y="4191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32" name="Rectangle 1231"/>
            <p:cNvSpPr>
              <a:spLocks noChangeArrowheads="1"/>
            </p:cNvSpPr>
            <p:nvPr/>
          </p:nvSpPr>
          <p:spPr bwMode="auto">
            <a:xfrm rot="16200000">
              <a:off x="685800" y="3429000"/>
              <a:ext cx="1828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/>
                <a:t>Individus</a:t>
              </a:r>
              <a:endParaRPr lang="fr-FR" altLang="fr-FR" sz="2000"/>
            </a:p>
          </p:txBody>
        </p:sp>
        <p:sp>
          <p:nvSpPr>
            <p:cNvPr id="30733" name="Rectangle 1232"/>
            <p:cNvSpPr>
              <a:spLocks noChangeArrowheads="1"/>
            </p:cNvSpPr>
            <p:nvPr/>
          </p:nvSpPr>
          <p:spPr bwMode="auto">
            <a:xfrm>
              <a:off x="2057400" y="2057400"/>
              <a:ext cx="3810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34" name="Rectangle 1233"/>
            <p:cNvSpPr>
              <a:spLocks noChangeArrowheads="1"/>
            </p:cNvSpPr>
            <p:nvPr/>
          </p:nvSpPr>
          <p:spPr bwMode="auto">
            <a:xfrm>
              <a:off x="2057400" y="1676400"/>
              <a:ext cx="3810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/>
                <a:t>Age</a:t>
              </a:r>
              <a:endParaRPr lang="fr-FR" altLang="fr-FR" sz="2000"/>
            </a:p>
          </p:txBody>
        </p:sp>
        <p:sp>
          <p:nvSpPr>
            <p:cNvPr id="30735" name="Rectangle 1234"/>
            <p:cNvSpPr>
              <a:spLocks noChangeArrowheads="1"/>
            </p:cNvSpPr>
            <p:nvPr/>
          </p:nvSpPr>
          <p:spPr bwMode="auto">
            <a:xfrm>
              <a:off x="2438400" y="2057400"/>
              <a:ext cx="5334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36" name="Rectangle 1235"/>
            <p:cNvSpPr>
              <a:spLocks noChangeArrowheads="1"/>
            </p:cNvSpPr>
            <p:nvPr/>
          </p:nvSpPr>
          <p:spPr bwMode="auto">
            <a:xfrm>
              <a:off x="2438400" y="1676400"/>
              <a:ext cx="5334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/>
                <a:t>Revenu</a:t>
              </a:r>
              <a:endParaRPr lang="fr-FR" altLang="fr-FR" sz="2000"/>
            </a:p>
          </p:txBody>
        </p:sp>
        <p:sp>
          <p:nvSpPr>
            <p:cNvPr id="30737" name="Rectangle 1236"/>
            <p:cNvSpPr>
              <a:spLocks noChangeArrowheads="1"/>
            </p:cNvSpPr>
            <p:nvPr/>
          </p:nvSpPr>
          <p:spPr bwMode="auto">
            <a:xfrm>
              <a:off x="2971800" y="1676400"/>
              <a:ext cx="6096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/>
                <a:t>Sexe</a:t>
              </a:r>
              <a:endParaRPr lang="fr-FR" altLang="fr-FR" sz="2000"/>
            </a:p>
          </p:txBody>
        </p:sp>
        <p:sp>
          <p:nvSpPr>
            <p:cNvPr id="30738" name="Rectangle 1237"/>
            <p:cNvSpPr>
              <a:spLocks noChangeArrowheads="1"/>
            </p:cNvSpPr>
            <p:nvPr/>
          </p:nvSpPr>
          <p:spPr bwMode="auto">
            <a:xfrm>
              <a:off x="2971800" y="23622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39" name="Rectangle 1238"/>
            <p:cNvSpPr>
              <a:spLocks noChangeArrowheads="1"/>
            </p:cNvSpPr>
            <p:nvPr/>
          </p:nvSpPr>
          <p:spPr bwMode="auto">
            <a:xfrm>
              <a:off x="3276600" y="23622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40" name="Rectangle 1239"/>
            <p:cNvSpPr>
              <a:spLocks noChangeArrowheads="1"/>
            </p:cNvSpPr>
            <p:nvPr/>
          </p:nvSpPr>
          <p:spPr bwMode="auto">
            <a:xfrm>
              <a:off x="2971800" y="20574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800"/>
                <a:t>M</a:t>
              </a:r>
            </a:p>
          </p:txBody>
        </p:sp>
        <p:sp>
          <p:nvSpPr>
            <p:cNvPr id="30741" name="Rectangle 1240"/>
            <p:cNvSpPr>
              <a:spLocks noChangeArrowheads="1"/>
            </p:cNvSpPr>
            <p:nvPr/>
          </p:nvSpPr>
          <p:spPr bwMode="auto">
            <a:xfrm>
              <a:off x="3276600" y="20574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800"/>
                <a:t>F</a:t>
              </a:r>
            </a:p>
          </p:txBody>
        </p:sp>
        <p:sp>
          <p:nvSpPr>
            <p:cNvPr id="30742" name="Rectangle 1241"/>
            <p:cNvSpPr>
              <a:spLocks noChangeArrowheads="1"/>
            </p:cNvSpPr>
            <p:nvPr/>
          </p:nvSpPr>
          <p:spPr bwMode="auto">
            <a:xfrm>
              <a:off x="3581400" y="1676400"/>
              <a:ext cx="15240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fr-FR" altLang="fr-FR" sz="1200"/>
                <a:t>Situation</a:t>
              </a:r>
            </a:p>
            <a:p>
              <a:pPr>
                <a:lnSpc>
                  <a:spcPct val="50000"/>
                </a:lnSpc>
              </a:pPr>
              <a:r>
                <a:rPr lang="fr-FR" altLang="fr-FR" sz="1200"/>
                <a:t>Matrimoniale</a:t>
              </a:r>
              <a:endParaRPr lang="fr-FR" altLang="fr-FR" sz="2000"/>
            </a:p>
          </p:txBody>
        </p:sp>
        <p:sp>
          <p:nvSpPr>
            <p:cNvPr id="30743" name="Rectangle 1242"/>
            <p:cNvSpPr>
              <a:spLocks noChangeArrowheads="1"/>
            </p:cNvSpPr>
            <p:nvPr/>
          </p:nvSpPr>
          <p:spPr bwMode="auto">
            <a:xfrm>
              <a:off x="3581400" y="23622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44" name="Rectangle 1243"/>
            <p:cNvSpPr>
              <a:spLocks noChangeArrowheads="1"/>
            </p:cNvSpPr>
            <p:nvPr/>
          </p:nvSpPr>
          <p:spPr bwMode="auto">
            <a:xfrm>
              <a:off x="3886200" y="23622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45" name="Rectangle 1244"/>
            <p:cNvSpPr>
              <a:spLocks noChangeArrowheads="1"/>
            </p:cNvSpPr>
            <p:nvPr/>
          </p:nvSpPr>
          <p:spPr bwMode="auto">
            <a:xfrm>
              <a:off x="3581400" y="20574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800"/>
                <a:t>Marié</a:t>
              </a:r>
              <a:endParaRPr lang="fr-FR" altLang="fr-FR" sz="2000"/>
            </a:p>
          </p:txBody>
        </p:sp>
        <p:sp>
          <p:nvSpPr>
            <p:cNvPr id="30746" name="Rectangle 1245"/>
            <p:cNvSpPr>
              <a:spLocks noChangeArrowheads="1"/>
            </p:cNvSpPr>
            <p:nvPr/>
          </p:nvSpPr>
          <p:spPr bwMode="auto">
            <a:xfrm>
              <a:off x="3886200" y="20574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800"/>
                <a:t>Célibataire</a:t>
              </a:r>
              <a:endParaRPr lang="fr-FR" altLang="fr-FR" sz="2000"/>
            </a:p>
          </p:txBody>
        </p:sp>
        <p:sp>
          <p:nvSpPr>
            <p:cNvPr id="30747" name="Rectangle 1246"/>
            <p:cNvSpPr>
              <a:spLocks noChangeArrowheads="1"/>
            </p:cNvSpPr>
            <p:nvPr/>
          </p:nvSpPr>
          <p:spPr bwMode="auto">
            <a:xfrm>
              <a:off x="4495800" y="23622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48" name="Rectangle 1247"/>
            <p:cNvSpPr>
              <a:spLocks noChangeArrowheads="1"/>
            </p:cNvSpPr>
            <p:nvPr/>
          </p:nvSpPr>
          <p:spPr bwMode="auto">
            <a:xfrm>
              <a:off x="4495800" y="20574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800"/>
                <a:t>Veuf</a:t>
              </a:r>
            </a:p>
            <a:p>
              <a:r>
                <a:rPr lang="fr-FR" altLang="fr-FR" sz="800"/>
                <a:t>Divorcé</a:t>
              </a:r>
              <a:endParaRPr lang="fr-FR" altLang="fr-FR" sz="2000"/>
            </a:p>
          </p:txBody>
        </p:sp>
        <p:sp>
          <p:nvSpPr>
            <p:cNvPr id="30749" name="Rectangle 1248"/>
            <p:cNvSpPr>
              <a:spLocks noChangeArrowheads="1"/>
            </p:cNvSpPr>
            <p:nvPr/>
          </p:nvSpPr>
          <p:spPr bwMode="auto">
            <a:xfrm>
              <a:off x="2057400" y="26670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50" name="Rectangle 1249"/>
            <p:cNvSpPr>
              <a:spLocks noChangeArrowheads="1"/>
            </p:cNvSpPr>
            <p:nvPr/>
          </p:nvSpPr>
          <p:spPr bwMode="auto">
            <a:xfrm>
              <a:off x="2057400" y="29718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51" name="Rectangle 1250"/>
            <p:cNvSpPr>
              <a:spLocks noChangeArrowheads="1"/>
            </p:cNvSpPr>
            <p:nvPr/>
          </p:nvSpPr>
          <p:spPr bwMode="auto">
            <a:xfrm>
              <a:off x="2057400" y="32766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52" name="Rectangle 1251"/>
            <p:cNvSpPr>
              <a:spLocks noChangeArrowheads="1"/>
            </p:cNvSpPr>
            <p:nvPr/>
          </p:nvSpPr>
          <p:spPr bwMode="auto">
            <a:xfrm>
              <a:off x="2057400" y="35814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53" name="Rectangle 1252"/>
            <p:cNvSpPr>
              <a:spLocks noChangeArrowheads="1"/>
            </p:cNvSpPr>
            <p:nvPr/>
          </p:nvSpPr>
          <p:spPr bwMode="auto">
            <a:xfrm>
              <a:off x="2057400" y="38862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54" name="Rectangle 1253"/>
            <p:cNvSpPr>
              <a:spLocks noChangeArrowheads="1"/>
            </p:cNvSpPr>
            <p:nvPr/>
          </p:nvSpPr>
          <p:spPr bwMode="auto">
            <a:xfrm>
              <a:off x="2057400" y="41910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55" name="Rectangle 1254"/>
            <p:cNvSpPr>
              <a:spLocks noChangeArrowheads="1"/>
            </p:cNvSpPr>
            <p:nvPr/>
          </p:nvSpPr>
          <p:spPr bwMode="auto">
            <a:xfrm>
              <a:off x="2438400" y="2667000"/>
              <a:ext cx="533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56" name="Rectangle 1255"/>
            <p:cNvSpPr>
              <a:spLocks noChangeArrowheads="1"/>
            </p:cNvSpPr>
            <p:nvPr/>
          </p:nvSpPr>
          <p:spPr bwMode="auto">
            <a:xfrm>
              <a:off x="2438400" y="2971800"/>
              <a:ext cx="533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57" name="Rectangle 1256"/>
            <p:cNvSpPr>
              <a:spLocks noChangeArrowheads="1"/>
            </p:cNvSpPr>
            <p:nvPr/>
          </p:nvSpPr>
          <p:spPr bwMode="auto">
            <a:xfrm>
              <a:off x="2438400" y="3276600"/>
              <a:ext cx="533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58" name="Rectangle 1257"/>
            <p:cNvSpPr>
              <a:spLocks noChangeArrowheads="1"/>
            </p:cNvSpPr>
            <p:nvPr/>
          </p:nvSpPr>
          <p:spPr bwMode="auto">
            <a:xfrm>
              <a:off x="2438400" y="3581400"/>
              <a:ext cx="533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59" name="Rectangle 1258"/>
            <p:cNvSpPr>
              <a:spLocks noChangeArrowheads="1"/>
            </p:cNvSpPr>
            <p:nvPr/>
          </p:nvSpPr>
          <p:spPr bwMode="auto">
            <a:xfrm>
              <a:off x="2438400" y="3886200"/>
              <a:ext cx="533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60" name="Rectangle 1259"/>
            <p:cNvSpPr>
              <a:spLocks noChangeArrowheads="1"/>
            </p:cNvSpPr>
            <p:nvPr/>
          </p:nvSpPr>
          <p:spPr bwMode="auto">
            <a:xfrm>
              <a:off x="2438400" y="4191000"/>
              <a:ext cx="533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61" name="Rectangle 1260"/>
            <p:cNvSpPr>
              <a:spLocks noChangeArrowheads="1"/>
            </p:cNvSpPr>
            <p:nvPr/>
          </p:nvSpPr>
          <p:spPr bwMode="auto">
            <a:xfrm>
              <a:off x="2971800" y="2667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62" name="Rectangle 1261"/>
            <p:cNvSpPr>
              <a:spLocks noChangeArrowheads="1"/>
            </p:cNvSpPr>
            <p:nvPr/>
          </p:nvSpPr>
          <p:spPr bwMode="auto">
            <a:xfrm>
              <a:off x="2971800" y="29718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63" name="Rectangle 1262"/>
            <p:cNvSpPr>
              <a:spLocks noChangeArrowheads="1"/>
            </p:cNvSpPr>
            <p:nvPr/>
          </p:nvSpPr>
          <p:spPr bwMode="auto">
            <a:xfrm>
              <a:off x="2971800" y="32766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64" name="Rectangle 1263"/>
            <p:cNvSpPr>
              <a:spLocks noChangeArrowheads="1"/>
            </p:cNvSpPr>
            <p:nvPr/>
          </p:nvSpPr>
          <p:spPr bwMode="auto">
            <a:xfrm>
              <a:off x="2971800" y="35814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65" name="Rectangle 1264"/>
            <p:cNvSpPr>
              <a:spLocks noChangeArrowheads="1"/>
            </p:cNvSpPr>
            <p:nvPr/>
          </p:nvSpPr>
          <p:spPr bwMode="auto">
            <a:xfrm>
              <a:off x="2971800" y="38862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66" name="Rectangle 1265"/>
            <p:cNvSpPr>
              <a:spLocks noChangeArrowheads="1"/>
            </p:cNvSpPr>
            <p:nvPr/>
          </p:nvSpPr>
          <p:spPr bwMode="auto">
            <a:xfrm>
              <a:off x="2971800" y="4191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67" name="Rectangle 1266"/>
            <p:cNvSpPr>
              <a:spLocks noChangeArrowheads="1"/>
            </p:cNvSpPr>
            <p:nvPr/>
          </p:nvSpPr>
          <p:spPr bwMode="auto">
            <a:xfrm>
              <a:off x="3276600" y="2667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68" name="Rectangle 1267"/>
            <p:cNvSpPr>
              <a:spLocks noChangeArrowheads="1"/>
            </p:cNvSpPr>
            <p:nvPr/>
          </p:nvSpPr>
          <p:spPr bwMode="auto">
            <a:xfrm>
              <a:off x="3276600" y="29718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69" name="Rectangle 1268"/>
            <p:cNvSpPr>
              <a:spLocks noChangeArrowheads="1"/>
            </p:cNvSpPr>
            <p:nvPr/>
          </p:nvSpPr>
          <p:spPr bwMode="auto">
            <a:xfrm>
              <a:off x="3276600" y="32766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70" name="Rectangle 1269"/>
            <p:cNvSpPr>
              <a:spLocks noChangeArrowheads="1"/>
            </p:cNvSpPr>
            <p:nvPr/>
          </p:nvSpPr>
          <p:spPr bwMode="auto">
            <a:xfrm>
              <a:off x="3276600" y="35814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71" name="Rectangle 1270"/>
            <p:cNvSpPr>
              <a:spLocks noChangeArrowheads="1"/>
            </p:cNvSpPr>
            <p:nvPr/>
          </p:nvSpPr>
          <p:spPr bwMode="auto">
            <a:xfrm>
              <a:off x="3276600" y="38862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72" name="Rectangle 1271"/>
            <p:cNvSpPr>
              <a:spLocks noChangeArrowheads="1"/>
            </p:cNvSpPr>
            <p:nvPr/>
          </p:nvSpPr>
          <p:spPr bwMode="auto">
            <a:xfrm>
              <a:off x="3276600" y="4191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73" name="Rectangle 1272"/>
            <p:cNvSpPr>
              <a:spLocks noChangeArrowheads="1"/>
            </p:cNvSpPr>
            <p:nvPr/>
          </p:nvSpPr>
          <p:spPr bwMode="auto">
            <a:xfrm>
              <a:off x="3581400" y="2667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74" name="Rectangle 1273"/>
            <p:cNvSpPr>
              <a:spLocks noChangeArrowheads="1"/>
            </p:cNvSpPr>
            <p:nvPr/>
          </p:nvSpPr>
          <p:spPr bwMode="auto">
            <a:xfrm>
              <a:off x="3581400" y="29718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75" name="Rectangle 1274"/>
            <p:cNvSpPr>
              <a:spLocks noChangeArrowheads="1"/>
            </p:cNvSpPr>
            <p:nvPr/>
          </p:nvSpPr>
          <p:spPr bwMode="auto">
            <a:xfrm>
              <a:off x="3581400" y="32766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76" name="Rectangle 1275"/>
            <p:cNvSpPr>
              <a:spLocks noChangeArrowheads="1"/>
            </p:cNvSpPr>
            <p:nvPr/>
          </p:nvSpPr>
          <p:spPr bwMode="auto">
            <a:xfrm>
              <a:off x="3581400" y="35814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77" name="Rectangle 1276"/>
            <p:cNvSpPr>
              <a:spLocks noChangeArrowheads="1"/>
            </p:cNvSpPr>
            <p:nvPr/>
          </p:nvSpPr>
          <p:spPr bwMode="auto">
            <a:xfrm>
              <a:off x="3581400" y="38862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78" name="Rectangle 1277"/>
            <p:cNvSpPr>
              <a:spLocks noChangeArrowheads="1"/>
            </p:cNvSpPr>
            <p:nvPr/>
          </p:nvSpPr>
          <p:spPr bwMode="auto">
            <a:xfrm>
              <a:off x="3581400" y="4191000"/>
              <a:ext cx="304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79" name="Rectangle 1278"/>
            <p:cNvSpPr>
              <a:spLocks noChangeArrowheads="1"/>
            </p:cNvSpPr>
            <p:nvPr/>
          </p:nvSpPr>
          <p:spPr bwMode="auto">
            <a:xfrm>
              <a:off x="3886200" y="26670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80" name="Rectangle 1279"/>
            <p:cNvSpPr>
              <a:spLocks noChangeArrowheads="1"/>
            </p:cNvSpPr>
            <p:nvPr/>
          </p:nvSpPr>
          <p:spPr bwMode="auto">
            <a:xfrm>
              <a:off x="3886200" y="29718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81" name="Rectangle 1280"/>
            <p:cNvSpPr>
              <a:spLocks noChangeArrowheads="1"/>
            </p:cNvSpPr>
            <p:nvPr/>
          </p:nvSpPr>
          <p:spPr bwMode="auto">
            <a:xfrm>
              <a:off x="3886200" y="32766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82" name="Rectangle 1281"/>
            <p:cNvSpPr>
              <a:spLocks noChangeArrowheads="1"/>
            </p:cNvSpPr>
            <p:nvPr/>
          </p:nvSpPr>
          <p:spPr bwMode="auto">
            <a:xfrm>
              <a:off x="3886200" y="35814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83" name="Rectangle 1282"/>
            <p:cNvSpPr>
              <a:spLocks noChangeArrowheads="1"/>
            </p:cNvSpPr>
            <p:nvPr/>
          </p:nvSpPr>
          <p:spPr bwMode="auto">
            <a:xfrm>
              <a:off x="3886200" y="38862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84" name="Rectangle 1283"/>
            <p:cNvSpPr>
              <a:spLocks noChangeArrowheads="1"/>
            </p:cNvSpPr>
            <p:nvPr/>
          </p:nvSpPr>
          <p:spPr bwMode="auto">
            <a:xfrm>
              <a:off x="3886200" y="41910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85" name="Rectangle 1284"/>
            <p:cNvSpPr>
              <a:spLocks noChangeArrowheads="1"/>
            </p:cNvSpPr>
            <p:nvPr/>
          </p:nvSpPr>
          <p:spPr bwMode="auto">
            <a:xfrm>
              <a:off x="4495800" y="26670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86" name="Rectangle 1285"/>
            <p:cNvSpPr>
              <a:spLocks noChangeArrowheads="1"/>
            </p:cNvSpPr>
            <p:nvPr/>
          </p:nvSpPr>
          <p:spPr bwMode="auto">
            <a:xfrm>
              <a:off x="4495800" y="29718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87" name="Rectangle 1286"/>
            <p:cNvSpPr>
              <a:spLocks noChangeArrowheads="1"/>
            </p:cNvSpPr>
            <p:nvPr/>
          </p:nvSpPr>
          <p:spPr bwMode="auto">
            <a:xfrm>
              <a:off x="4495800" y="32766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88" name="Rectangle 1287"/>
            <p:cNvSpPr>
              <a:spLocks noChangeArrowheads="1"/>
            </p:cNvSpPr>
            <p:nvPr/>
          </p:nvSpPr>
          <p:spPr bwMode="auto">
            <a:xfrm>
              <a:off x="4495800" y="35814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89" name="Rectangle 1288"/>
            <p:cNvSpPr>
              <a:spLocks noChangeArrowheads="1"/>
            </p:cNvSpPr>
            <p:nvPr/>
          </p:nvSpPr>
          <p:spPr bwMode="auto">
            <a:xfrm>
              <a:off x="4495800" y="38862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90" name="Rectangle 1289"/>
            <p:cNvSpPr>
              <a:spLocks noChangeArrowheads="1"/>
            </p:cNvSpPr>
            <p:nvPr/>
          </p:nvSpPr>
          <p:spPr bwMode="auto">
            <a:xfrm>
              <a:off x="4495800" y="4191000"/>
              <a:ext cx="6096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791" name="Rectangle 1290"/>
            <p:cNvSpPr>
              <a:spLocks noChangeArrowheads="1"/>
            </p:cNvSpPr>
            <p:nvPr/>
          </p:nvSpPr>
          <p:spPr bwMode="auto">
            <a:xfrm>
              <a:off x="5105400" y="2057400"/>
              <a:ext cx="3810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92" name="Rectangle 1291"/>
            <p:cNvSpPr>
              <a:spLocks noChangeArrowheads="1"/>
            </p:cNvSpPr>
            <p:nvPr/>
          </p:nvSpPr>
          <p:spPr bwMode="auto">
            <a:xfrm>
              <a:off x="5105400" y="1676400"/>
              <a:ext cx="3810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93" name="Rectangle 1292"/>
            <p:cNvSpPr>
              <a:spLocks noChangeArrowheads="1"/>
            </p:cNvSpPr>
            <p:nvPr/>
          </p:nvSpPr>
          <p:spPr bwMode="auto">
            <a:xfrm>
              <a:off x="5486400" y="2057400"/>
              <a:ext cx="9144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794" name="Rectangle 1293"/>
            <p:cNvSpPr>
              <a:spLocks noChangeArrowheads="1"/>
            </p:cNvSpPr>
            <p:nvPr/>
          </p:nvSpPr>
          <p:spPr bwMode="auto">
            <a:xfrm>
              <a:off x="5486400" y="1676400"/>
              <a:ext cx="9144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/>
                <a:t>Caractère j</a:t>
              </a:r>
            </a:p>
          </p:txBody>
        </p:sp>
        <p:sp>
          <p:nvSpPr>
            <p:cNvPr id="30795" name="Rectangle 1294"/>
            <p:cNvSpPr>
              <a:spLocks noChangeArrowheads="1"/>
            </p:cNvSpPr>
            <p:nvPr/>
          </p:nvSpPr>
          <p:spPr bwMode="auto">
            <a:xfrm>
              <a:off x="5105400" y="26670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96" name="Rectangle 1295"/>
            <p:cNvSpPr>
              <a:spLocks noChangeArrowheads="1"/>
            </p:cNvSpPr>
            <p:nvPr/>
          </p:nvSpPr>
          <p:spPr bwMode="auto">
            <a:xfrm>
              <a:off x="5105400" y="29718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97" name="Rectangle 1296"/>
            <p:cNvSpPr>
              <a:spLocks noChangeArrowheads="1"/>
            </p:cNvSpPr>
            <p:nvPr/>
          </p:nvSpPr>
          <p:spPr bwMode="auto">
            <a:xfrm>
              <a:off x="5105400" y="32766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98" name="Rectangle 1297"/>
            <p:cNvSpPr>
              <a:spLocks noChangeArrowheads="1"/>
            </p:cNvSpPr>
            <p:nvPr/>
          </p:nvSpPr>
          <p:spPr bwMode="auto">
            <a:xfrm>
              <a:off x="5105400" y="35814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799" name="Rectangle 1298"/>
            <p:cNvSpPr>
              <a:spLocks noChangeArrowheads="1"/>
            </p:cNvSpPr>
            <p:nvPr/>
          </p:nvSpPr>
          <p:spPr bwMode="auto">
            <a:xfrm>
              <a:off x="5105400" y="38862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00" name="Rectangle 1299"/>
            <p:cNvSpPr>
              <a:spLocks noChangeArrowheads="1"/>
            </p:cNvSpPr>
            <p:nvPr/>
          </p:nvSpPr>
          <p:spPr bwMode="auto">
            <a:xfrm>
              <a:off x="5105400" y="41910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01" name="Rectangle 1300"/>
            <p:cNvSpPr>
              <a:spLocks noChangeArrowheads="1"/>
            </p:cNvSpPr>
            <p:nvPr/>
          </p:nvSpPr>
          <p:spPr bwMode="auto">
            <a:xfrm>
              <a:off x="5486400" y="26670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02" name="Rectangle 1301"/>
            <p:cNvSpPr>
              <a:spLocks noChangeArrowheads="1"/>
            </p:cNvSpPr>
            <p:nvPr/>
          </p:nvSpPr>
          <p:spPr bwMode="auto">
            <a:xfrm>
              <a:off x="5486400" y="29718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03" name="Rectangle 1302"/>
            <p:cNvSpPr>
              <a:spLocks noChangeArrowheads="1"/>
            </p:cNvSpPr>
            <p:nvPr/>
          </p:nvSpPr>
          <p:spPr bwMode="auto">
            <a:xfrm>
              <a:off x="5486400" y="32766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04" name="Rectangle 1303"/>
            <p:cNvSpPr>
              <a:spLocks noChangeArrowheads="1"/>
            </p:cNvSpPr>
            <p:nvPr/>
          </p:nvSpPr>
          <p:spPr bwMode="auto">
            <a:xfrm>
              <a:off x="5486400" y="35814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05" name="Rectangle 1304"/>
            <p:cNvSpPr>
              <a:spLocks noChangeArrowheads="1"/>
            </p:cNvSpPr>
            <p:nvPr/>
          </p:nvSpPr>
          <p:spPr bwMode="auto">
            <a:xfrm>
              <a:off x="5486400" y="38862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06" name="Rectangle 1305"/>
            <p:cNvSpPr>
              <a:spLocks noChangeArrowheads="1"/>
            </p:cNvSpPr>
            <p:nvPr/>
          </p:nvSpPr>
          <p:spPr bwMode="auto">
            <a:xfrm>
              <a:off x="5486400" y="41910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07" name="Rectangle 1306"/>
            <p:cNvSpPr>
              <a:spLocks noChangeArrowheads="1"/>
            </p:cNvSpPr>
            <p:nvPr/>
          </p:nvSpPr>
          <p:spPr bwMode="auto">
            <a:xfrm>
              <a:off x="6400800" y="2057400"/>
              <a:ext cx="3810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08" name="Rectangle 1307"/>
            <p:cNvSpPr>
              <a:spLocks noChangeArrowheads="1"/>
            </p:cNvSpPr>
            <p:nvPr/>
          </p:nvSpPr>
          <p:spPr bwMode="auto">
            <a:xfrm>
              <a:off x="6400800" y="1676400"/>
              <a:ext cx="3810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09" name="Rectangle 1308"/>
            <p:cNvSpPr>
              <a:spLocks noChangeArrowheads="1"/>
            </p:cNvSpPr>
            <p:nvPr/>
          </p:nvSpPr>
          <p:spPr bwMode="auto">
            <a:xfrm>
              <a:off x="6781800" y="2057400"/>
              <a:ext cx="9144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2000"/>
            </a:p>
          </p:txBody>
        </p:sp>
        <p:sp>
          <p:nvSpPr>
            <p:cNvPr id="30810" name="Rectangle 1309"/>
            <p:cNvSpPr>
              <a:spLocks noChangeArrowheads="1"/>
            </p:cNvSpPr>
            <p:nvPr/>
          </p:nvSpPr>
          <p:spPr bwMode="auto">
            <a:xfrm>
              <a:off x="6781800" y="1676400"/>
              <a:ext cx="9144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/>
                <a:t>Caractère p</a:t>
              </a:r>
              <a:endParaRPr lang="fr-FR" altLang="fr-FR" sz="2000"/>
            </a:p>
          </p:txBody>
        </p:sp>
        <p:sp>
          <p:nvSpPr>
            <p:cNvPr id="30811" name="Rectangle 1310"/>
            <p:cNvSpPr>
              <a:spLocks noChangeArrowheads="1"/>
            </p:cNvSpPr>
            <p:nvPr/>
          </p:nvSpPr>
          <p:spPr bwMode="auto">
            <a:xfrm>
              <a:off x="6400800" y="26670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12" name="Rectangle 1311"/>
            <p:cNvSpPr>
              <a:spLocks noChangeArrowheads="1"/>
            </p:cNvSpPr>
            <p:nvPr/>
          </p:nvSpPr>
          <p:spPr bwMode="auto">
            <a:xfrm>
              <a:off x="6400800" y="29718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13" name="Rectangle 1312"/>
            <p:cNvSpPr>
              <a:spLocks noChangeArrowheads="1"/>
            </p:cNvSpPr>
            <p:nvPr/>
          </p:nvSpPr>
          <p:spPr bwMode="auto">
            <a:xfrm>
              <a:off x="6400800" y="32766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14" name="Rectangle 1313"/>
            <p:cNvSpPr>
              <a:spLocks noChangeArrowheads="1"/>
            </p:cNvSpPr>
            <p:nvPr/>
          </p:nvSpPr>
          <p:spPr bwMode="auto">
            <a:xfrm>
              <a:off x="6400800" y="35814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15" name="Rectangle 1314"/>
            <p:cNvSpPr>
              <a:spLocks noChangeArrowheads="1"/>
            </p:cNvSpPr>
            <p:nvPr/>
          </p:nvSpPr>
          <p:spPr bwMode="auto">
            <a:xfrm>
              <a:off x="6400800" y="38862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16" name="Rectangle 1315"/>
            <p:cNvSpPr>
              <a:spLocks noChangeArrowheads="1"/>
            </p:cNvSpPr>
            <p:nvPr/>
          </p:nvSpPr>
          <p:spPr bwMode="auto">
            <a:xfrm>
              <a:off x="6400800" y="4191000"/>
              <a:ext cx="3810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17" name="Rectangle 1316"/>
            <p:cNvSpPr>
              <a:spLocks noChangeArrowheads="1"/>
            </p:cNvSpPr>
            <p:nvPr/>
          </p:nvSpPr>
          <p:spPr bwMode="auto">
            <a:xfrm>
              <a:off x="6781800" y="26670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18" name="Rectangle 1317"/>
            <p:cNvSpPr>
              <a:spLocks noChangeArrowheads="1"/>
            </p:cNvSpPr>
            <p:nvPr/>
          </p:nvSpPr>
          <p:spPr bwMode="auto">
            <a:xfrm>
              <a:off x="6781800" y="29718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19" name="Rectangle 1318"/>
            <p:cNvSpPr>
              <a:spLocks noChangeArrowheads="1"/>
            </p:cNvSpPr>
            <p:nvPr/>
          </p:nvSpPr>
          <p:spPr bwMode="auto">
            <a:xfrm>
              <a:off x="6781800" y="32766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20" name="Rectangle 1319"/>
            <p:cNvSpPr>
              <a:spLocks noChangeArrowheads="1"/>
            </p:cNvSpPr>
            <p:nvPr/>
          </p:nvSpPr>
          <p:spPr bwMode="auto">
            <a:xfrm>
              <a:off x="6781800" y="35814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21" name="Rectangle 1320"/>
            <p:cNvSpPr>
              <a:spLocks noChangeArrowheads="1"/>
            </p:cNvSpPr>
            <p:nvPr/>
          </p:nvSpPr>
          <p:spPr bwMode="auto">
            <a:xfrm>
              <a:off x="6781800" y="38862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2000"/>
                <a:t>...</a:t>
              </a:r>
            </a:p>
          </p:txBody>
        </p:sp>
        <p:sp>
          <p:nvSpPr>
            <p:cNvPr id="30822" name="Rectangle 1321"/>
            <p:cNvSpPr>
              <a:spLocks noChangeArrowheads="1"/>
            </p:cNvSpPr>
            <p:nvPr/>
          </p:nvSpPr>
          <p:spPr bwMode="auto">
            <a:xfrm>
              <a:off x="6781800" y="4191000"/>
              <a:ext cx="9144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30823" name="Rectangle 1322"/>
            <p:cNvSpPr>
              <a:spLocks noChangeArrowheads="1"/>
            </p:cNvSpPr>
            <p:nvPr/>
          </p:nvSpPr>
          <p:spPr bwMode="auto">
            <a:xfrm>
              <a:off x="2057400" y="1371600"/>
              <a:ext cx="5638800" cy="3048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fr-FR" altLang="fr-FR" sz="1200"/>
                <a:t>Caractères</a:t>
              </a:r>
              <a:endParaRPr lang="fr-FR" altLang="fr-FR" sz="2000"/>
            </a:p>
          </p:txBody>
        </p:sp>
        <p:graphicFrame>
          <p:nvGraphicFramePr>
            <p:cNvPr id="30824" name="Object 13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172449"/>
                </p:ext>
              </p:extLst>
            </p:nvPr>
          </p:nvGraphicFramePr>
          <p:xfrm>
            <a:off x="2133600" y="2692400"/>
            <a:ext cx="2286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6" name="Equation" r:id="rId3" imgW="228600" imgH="279400" progId="Equation.DSMT4">
                    <p:embed/>
                  </p:oleObj>
                </mc:Choice>
                <mc:Fallback>
                  <p:oleObj name="Equation" r:id="rId3" imgW="228600" imgH="279400" progId="Equation.DSMT4">
                    <p:embed/>
                    <p:pic>
                      <p:nvPicPr>
                        <p:cNvPr id="30824" name="Object 13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92400"/>
                          <a:ext cx="2286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5" name="Object 13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539315"/>
                </p:ext>
              </p:extLst>
            </p:nvPr>
          </p:nvGraphicFramePr>
          <p:xfrm>
            <a:off x="2579688" y="2692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" name="Equation" r:id="rId5" imgW="253890" imgH="279279" progId="Equation.DSMT4">
                    <p:embed/>
                  </p:oleObj>
                </mc:Choice>
                <mc:Fallback>
                  <p:oleObj name="Equation" r:id="rId5" imgW="253890" imgH="279279" progId="Equation.DSMT4">
                    <p:embed/>
                    <p:pic>
                      <p:nvPicPr>
                        <p:cNvPr id="30825" name="Object 1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9688" y="2692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6" name="Object 13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9113572"/>
                </p:ext>
              </p:extLst>
            </p:nvPr>
          </p:nvGraphicFramePr>
          <p:xfrm>
            <a:off x="3043238" y="2692400"/>
            <a:ext cx="2397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Equation" r:id="rId7" imgW="241195" imgH="279279" progId="Equation.DSMT4">
                    <p:embed/>
                  </p:oleObj>
                </mc:Choice>
                <mc:Fallback>
                  <p:oleObj name="Equation" r:id="rId7" imgW="241195" imgH="279279" progId="Equation.DSMT4">
                    <p:embed/>
                    <p:pic>
                      <p:nvPicPr>
                        <p:cNvPr id="30826" name="Object 1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2692400"/>
                          <a:ext cx="2397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7" name="Object 13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1566606"/>
                </p:ext>
              </p:extLst>
            </p:nvPr>
          </p:nvGraphicFramePr>
          <p:xfrm>
            <a:off x="3341688" y="2692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9" name="Equation" r:id="rId9" imgW="253890" imgH="279279" progId="Equation.DSMT4">
                    <p:embed/>
                  </p:oleObj>
                </mc:Choice>
                <mc:Fallback>
                  <p:oleObj name="Equation" r:id="rId9" imgW="253890" imgH="279279" progId="Equation.DSMT4">
                    <p:embed/>
                    <p:pic>
                      <p:nvPicPr>
                        <p:cNvPr id="30827" name="Object 1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688" y="2692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8" name="Object 13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5175895"/>
                </p:ext>
              </p:extLst>
            </p:nvPr>
          </p:nvGraphicFramePr>
          <p:xfrm>
            <a:off x="3646488" y="2692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" name="Equation" r:id="rId11" imgW="253890" imgH="279279" progId="Equation.DSMT4">
                    <p:embed/>
                  </p:oleObj>
                </mc:Choice>
                <mc:Fallback>
                  <p:oleObj name="Equation" r:id="rId11" imgW="253890" imgH="279279" progId="Equation.DSMT4">
                    <p:embed/>
                    <p:pic>
                      <p:nvPicPr>
                        <p:cNvPr id="30828" name="Object 1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488" y="2692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9" name="Object 13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3792238"/>
                </p:ext>
              </p:extLst>
            </p:nvPr>
          </p:nvGraphicFramePr>
          <p:xfrm>
            <a:off x="4103688" y="2692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" name="Equation" r:id="rId13" imgW="253890" imgH="279279" progId="Equation.DSMT4">
                    <p:embed/>
                  </p:oleObj>
                </mc:Choice>
                <mc:Fallback>
                  <p:oleObj name="Equation" r:id="rId13" imgW="253890" imgH="279279" progId="Equation.DSMT4">
                    <p:embed/>
                    <p:pic>
                      <p:nvPicPr>
                        <p:cNvPr id="30829" name="Object 1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3688" y="2692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0" name="Object 13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1742338"/>
                </p:ext>
              </p:extLst>
            </p:nvPr>
          </p:nvGraphicFramePr>
          <p:xfrm>
            <a:off x="4713288" y="2692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" name="Equation" r:id="rId15" imgW="253890" imgH="279279" progId="Equation.DSMT4">
                    <p:embed/>
                  </p:oleObj>
                </mc:Choice>
                <mc:Fallback>
                  <p:oleObj name="Equation" r:id="rId15" imgW="253890" imgH="279279" progId="Equation.DSMT4">
                    <p:embed/>
                    <p:pic>
                      <p:nvPicPr>
                        <p:cNvPr id="30830" name="Object 1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288" y="2692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1" name="Object 13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71129"/>
                </p:ext>
              </p:extLst>
            </p:nvPr>
          </p:nvGraphicFramePr>
          <p:xfrm>
            <a:off x="5867400" y="2698750"/>
            <a:ext cx="22860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" name="Equation" r:id="rId17" imgW="228501" imgH="266584" progId="Equation.DSMT4">
                    <p:embed/>
                  </p:oleObj>
                </mc:Choice>
                <mc:Fallback>
                  <p:oleObj name="Equation" r:id="rId17" imgW="228501" imgH="266584" progId="Equation.DSMT4">
                    <p:embed/>
                    <p:pic>
                      <p:nvPicPr>
                        <p:cNvPr id="30831" name="Object 1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2698750"/>
                          <a:ext cx="22860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2" name="Object 13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688054"/>
                </p:ext>
              </p:extLst>
            </p:nvPr>
          </p:nvGraphicFramePr>
          <p:xfrm>
            <a:off x="7081838" y="2698750"/>
            <a:ext cx="239712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" name="Equation" r:id="rId19" imgW="241091" imgH="266469" progId="Equation.DSMT4">
                    <p:embed/>
                  </p:oleObj>
                </mc:Choice>
                <mc:Fallback>
                  <p:oleObj name="Equation" r:id="rId19" imgW="241091" imgH="266469" progId="Equation.DSMT4">
                    <p:embed/>
                    <p:pic>
                      <p:nvPicPr>
                        <p:cNvPr id="30832" name="Object 1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1838" y="2698750"/>
                          <a:ext cx="239712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3" name="Object 13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500413"/>
                </p:ext>
              </p:extLst>
            </p:nvPr>
          </p:nvGraphicFramePr>
          <p:xfrm>
            <a:off x="2141538" y="2209800"/>
            <a:ext cx="290512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5" name="Equation" r:id="rId21" imgW="291973" imgH="291973" progId="Equation.DSMT4">
                    <p:embed/>
                  </p:oleObj>
                </mc:Choice>
                <mc:Fallback>
                  <p:oleObj name="Equation" r:id="rId21" imgW="291973" imgH="291973" progId="Equation.DSMT4">
                    <p:embed/>
                    <p:pic>
                      <p:nvPicPr>
                        <p:cNvPr id="30833" name="Object 1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1538" y="2209800"/>
                          <a:ext cx="290512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4" name="Object 13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016607"/>
                </p:ext>
              </p:extLst>
            </p:nvPr>
          </p:nvGraphicFramePr>
          <p:xfrm>
            <a:off x="2586038" y="2209800"/>
            <a:ext cx="315912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" name="Equation" r:id="rId23" imgW="317225" imgH="291847" progId="Equation.DSMT4">
                    <p:embed/>
                  </p:oleObj>
                </mc:Choice>
                <mc:Fallback>
                  <p:oleObj name="Equation" r:id="rId23" imgW="317225" imgH="291847" progId="Equation.DSMT4">
                    <p:embed/>
                    <p:pic>
                      <p:nvPicPr>
                        <p:cNvPr id="30834" name="Object 1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038" y="2209800"/>
                          <a:ext cx="315912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5" name="Object 13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6981751"/>
                </p:ext>
              </p:extLst>
            </p:nvPr>
          </p:nvGraphicFramePr>
          <p:xfrm>
            <a:off x="2965450" y="2376488"/>
            <a:ext cx="315913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7" name="Equation" r:id="rId25" imgW="317225" imgH="291847" progId="Equation.DSMT4">
                    <p:embed/>
                  </p:oleObj>
                </mc:Choice>
                <mc:Fallback>
                  <p:oleObj name="Equation" r:id="rId25" imgW="317225" imgH="291847" progId="Equation.DSMT4">
                    <p:embed/>
                    <p:pic>
                      <p:nvPicPr>
                        <p:cNvPr id="30835" name="Object 1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5450" y="2376488"/>
                          <a:ext cx="315913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6" name="Object 13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841926"/>
                </p:ext>
              </p:extLst>
            </p:nvPr>
          </p:nvGraphicFramePr>
          <p:xfrm>
            <a:off x="3257550" y="2355850"/>
            <a:ext cx="341313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8" name="Equation" r:id="rId27" imgW="342751" imgH="304668" progId="Equation.DSMT4">
                    <p:embed/>
                  </p:oleObj>
                </mc:Choice>
                <mc:Fallback>
                  <p:oleObj name="Equation" r:id="rId27" imgW="342751" imgH="304668" progId="Equation.DSMT4">
                    <p:embed/>
                    <p:pic>
                      <p:nvPicPr>
                        <p:cNvPr id="30836" name="Object 1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7550" y="2355850"/>
                          <a:ext cx="341313" cy="303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7" name="Object 1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8870337"/>
                </p:ext>
              </p:extLst>
            </p:nvPr>
          </p:nvGraphicFramePr>
          <p:xfrm>
            <a:off x="3568700" y="2376488"/>
            <a:ext cx="330200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9" name="Equation" r:id="rId29" imgW="330057" imgH="291973" progId="Equation.DSMT4">
                    <p:embed/>
                  </p:oleObj>
                </mc:Choice>
                <mc:Fallback>
                  <p:oleObj name="Equation" r:id="rId29" imgW="330057" imgH="291973" progId="Equation.DSMT4">
                    <p:embed/>
                    <p:pic>
                      <p:nvPicPr>
                        <p:cNvPr id="30837" name="Object 13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700" y="2376488"/>
                          <a:ext cx="330200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8" name="Object 13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452451"/>
                </p:ext>
              </p:extLst>
            </p:nvPr>
          </p:nvGraphicFramePr>
          <p:xfrm>
            <a:off x="4089400" y="2376488"/>
            <a:ext cx="330200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0" name="Equation" r:id="rId31" imgW="330057" imgH="291973" progId="Equation.DSMT4">
                    <p:embed/>
                  </p:oleObj>
                </mc:Choice>
                <mc:Fallback>
                  <p:oleObj name="Equation" r:id="rId31" imgW="330057" imgH="291973" progId="Equation.DSMT4">
                    <p:embed/>
                    <p:pic>
                      <p:nvPicPr>
                        <p:cNvPr id="30838" name="Object 13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9400" y="2376488"/>
                          <a:ext cx="330200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9" name="Object 13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642784"/>
                </p:ext>
              </p:extLst>
            </p:nvPr>
          </p:nvGraphicFramePr>
          <p:xfrm>
            <a:off x="4687888" y="2376488"/>
            <a:ext cx="341312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" name="Equation" r:id="rId33" imgW="342751" imgH="291973" progId="Equation.DSMT4">
                    <p:embed/>
                  </p:oleObj>
                </mc:Choice>
                <mc:Fallback>
                  <p:oleObj name="Equation" r:id="rId33" imgW="342751" imgH="291973" progId="Equation.DSMT4">
                    <p:embed/>
                    <p:pic>
                      <p:nvPicPr>
                        <p:cNvPr id="30839" name="Object 13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888" y="2376488"/>
                          <a:ext cx="341312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0" name="Object 13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4277899"/>
                </p:ext>
              </p:extLst>
            </p:nvPr>
          </p:nvGraphicFramePr>
          <p:xfrm>
            <a:off x="5868988" y="2209800"/>
            <a:ext cx="303212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" name="Equation" r:id="rId35" imgW="304668" imgH="291973" progId="Equation.DSMT4">
                    <p:embed/>
                  </p:oleObj>
                </mc:Choice>
                <mc:Fallback>
                  <p:oleObj name="Equation" r:id="rId35" imgW="304668" imgH="291973" progId="Equation.DSMT4">
                    <p:embed/>
                    <p:pic>
                      <p:nvPicPr>
                        <p:cNvPr id="30840" name="Object 13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8988" y="2209800"/>
                          <a:ext cx="303212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1" name="Object 13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2909932"/>
                </p:ext>
              </p:extLst>
            </p:nvPr>
          </p:nvGraphicFramePr>
          <p:xfrm>
            <a:off x="7081838" y="2224088"/>
            <a:ext cx="315912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" name="Equation" r:id="rId37" imgW="317225" imgH="291847" progId="Equation.DSMT4">
                    <p:embed/>
                  </p:oleObj>
                </mc:Choice>
                <mc:Fallback>
                  <p:oleObj name="Equation" r:id="rId37" imgW="317225" imgH="291847" progId="Equation.DSMT4">
                    <p:embed/>
                    <p:pic>
                      <p:nvPicPr>
                        <p:cNvPr id="30841" name="Object 13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1838" y="2224088"/>
                          <a:ext cx="315912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2" name="Object 13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39642"/>
                </p:ext>
              </p:extLst>
            </p:nvPr>
          </p:nvGraphicFramePr>
          <p:xfrm>
            <a:off x="2122488" y="29972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4" name="Equation" r:id="rId39" imgW="253890" imgH="279279" progId="Equation.DSMT4">
                    <p:embed/>
                  </p:oleObj>
                </mc:Choice>
                <mc:Fallback>
                  <p:oleObj name="Equation" r:id="rId39" imgW="253890" imgH="279279" progId="Equation.DSMT4">
                    <p:embed/>
                    <p:pic>
                      <p:nvPicPr>
                        <p:cNvPr id="30842" name="Object 1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488" y="29972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3" name="Object 13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529333"/>
                </p:ext>
              </p:extLst>
            </p:nvPr>
          </p:nvGraphicFramePr>
          <p:xfrm>
            <a:off x="2579688" y="29972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5" name="Equation" r:id="rId41" imgW="253890" imgH="279279" progId="Equation.DSMT4">
                    <p:embed/>
                  </p:oleObj>
                </mc:Choice>
                <mc:Fallback>
                  <p:oleObj name="Equation" r:id="rId41" imgW="253890" imgH="279279" progId="Equation.DSMT4">
                    <p:embed/>
                    <p:pic>
                      <p:nvPicPr>
                        <p:cNvPr id="30843" name="Object 1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9688" y="29972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4" name="Object 13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825483"/>
                </p:ext>
              </p:extLst>
            </p:nvPr>
          </p:nvGraphicFramePr>
          <p:xfrm>
            <a:off x="3036888" y="29972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6" name="Equation" r:id="rId43" imgW="253890" imgH="279279" progId="Equation.DSMT4">
                    <p:embed/>
                  </p:oleObj>
                </mc:Choice>
                <mc:Fallback>
                  <p:oleObj name="Equation" r:id="rId43" imgW="253890" imgH="279279" progId="Equation.DSMT4">
                    <p:embed/>
                    <p:pic>
                      <p:nvPicPr>
                        <p:cNvPr id="30844" name="Object 13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6888" y="29972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5" name="Object 13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836201"/>
                </p:ext>
              </p:extLst>
            </p:nvPr>
          </p:nvGraphicFramePr>
          <p:xfrm>
            <a:off x="3341688" y="29972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7" name="Equation" r:id="rId45" imgW="253890" imgH="279279" progId="Equation.DSMT4">
                    <p:embed/>
                  </p:oleObj>
                </mc:Choice>
                <mc:Fallback>
                  <p:oleObj name="Equation" r:id="rId45" imgW="253890" imgH="279279" progId="Equation.DSMT4">
                    <p:embed/>
                    <p:pic>
                      <p:nvPicPr>
                        <p:cNvPr id="30845" name="Object 1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688" y="29972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6" name="Object 13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587759"/>
                </p:ext>
              </p:extLst>
            </p:nvPr>
          </p:nvGraphicFramePr>
          <p:xfrm>
            <a:off x="3646488" y="29972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8" name="Equation" r:id="rId47" imgW="253890" imgH="279279" progId="Equation.DSMT4">
                    <p:embed/>
                  </p:oleObj>
                </mc:Choice>
                <mc:Fallback>
                  <p:oleObj name="Equation" r:id="rId47" imgW="253890" imgH="279279" progId="Equation.DSMT4">
                    <p:embed/>
                    <p:pic>
                      <p:nvPicPr>
                        <p:cNvPr id="30846" name="Object 13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488" y="29972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7" name="Object 13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346999"/>
                </p:ext>
              </p:extLst>
            </p:nvPr>
          </p:nvGraphicFramePr>
          <p:xfrm>
            <a:off x="4103688" y="29972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9" name="Equation" r:id="rId49" imgW="253890" imgH="279279" progId="Equation.DSMT4">
                    <p:embed/>
                  </p:oleObj>
                </mc:Choice>
                <mc:Fallback>
                  <p:oleObj name="Equation" r:id="rId49" imgW="253890" imgH="279279" progId="Equation.DSMT4">
                    <p:embed/>
                    <p:pic>
                      <p:nvPicPr>
                        <p:cNvPr id="30847" name="Object 1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3688" y="29972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8" name="Object 13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056565"/>
                </p:ext>
              </p:extLst>
            </p:nvPr>
          </p:nvGraphicFramePr>
          <p:xfrm>
            <a:off x="4713288" y="29972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0" name="Equation" r:id="rId51" imgW="253890" imgH="279279" progId="Equation.DSMT4">
                    <p:embed/>
                  </p:oleObj>
                </mc:Choice>
                <mc:Fallback>
                  <p:oleObj name="Equation" r:id="rId51" imgW="253890" imgH="279279" progId="Equation.DSMT4">
                    <p:embed/>
                    <p:pic>
                      <p:nvPicPr>
                        <p:cNvPr id="30848" name="Object 1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288" y="29972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9" name="Object 13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88822"/>
                </p:ext>
              </p:extLst>
            </p:nvPr>
          </p:nvGraphicFramePr>
          <p:xfrm>
            <a:off x="5856288" y="3003550"/>
            <a:ext cx="252412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1" name="Equation" r:id="rId53" imgW="253780" imgH="266469" progId="Equation.DSMT4">
                    <p:embed/>
                  </p:oleObj>
                </mc:Choice>
                <mc:Fallback>
                  <p:oleObj name="Equation" r:id="rId53" imgW="253780" imgH="266469" progId="Equation.DSMT4">
                    <p:embed/>
                    <p:pic>
                      <p:nvPicPr>
                        <p:cNvPr id="30849" name="Object 1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6288" y="3003550"/>
                          <a:ext cx="252412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0" name="Object 13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1139453"/>
                </p:ext>
              </p:extLst>
            </p:nvPr>
          </p:nvGraphicFramePr>
          <p:xfrm>
            <a:off x="7075488" y="3003550"/>
            <a:ext cx="252412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" name="Equation" r:id="rId55" imgW="253780" imgH="266469" progId="Equation.DSMT4">
                    <p:embed/>
                  </p:oleObj>
                </mc:Choice>
                <mc:Fallback>
                  <p:oleObj name="Equation" r:id="rId55" imgW="253780" imgH="266469" progId="Equation.DSMT4">
                    <p:embed/>
                    <p:pic>
                      <p:nvPicPr>
                        <p:cNvPr id="30850" name="Object 1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5488" y="3003550"/>
                          <a:ext cx="252412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1" name="Object 13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1437452"/>
                </p:ext>
              </p:extLst>
            </p:nvPr>
          </p:nvGraphicFramePr>
          <p:xfrm>
            <a:off x="2133600" y="3606800"/>
            <a:ext cx="2286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" name="Equation" r:id="rId57" imgW="228600" imgH="279400" progId="Equation.DSMT4">
                    <p:embed/>
                  </p:oleObj>
                </mc:Choice>
                <mc:Fallback>
                  <p:oleObj name="Equation" r:id="rId57" imgW="228600" imgH="279400" progId="Equation.DSMT4">
                    <p:embed/>
                    <p:pic>
                      <p:nvPicPr>
                        <p:cNvPr id="30851" name="Object 1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3606800"/>
                          <a:ext cx="2286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2" name="Object 13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0525936"/>
                </p:ext>
              </p:extLst>
            </p:nvPr>
          </p:nvGraphicFramePr>
          <p:xfrm>
            <a:off x="2579688" y="36068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" name="Equation" r:id="rId59" imgW="253890" imgH="279279" progId="Equation.DSMT4">
                    <p:embed/>
                  </p:oleObj>
                </mc:Choice>
                <mc:Fallback>
                  <p:oleObj name="Equation" r:id="rId59" imgW="253890" imgH="279279" progId="Equation.DSMT4">
                    <p:embed/>
                    <p:pic>
                      <p:nvPicPr>
                        <p:cNvPr id="30852" name="Object 1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9688" y="36068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3" name="Object 13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4721020"/>
                </p:ext>
              </p:extLst>
            </p:nvPr>
          </p:nvGraphicFramePr>
          <p:xfrm>
            <a:off x="3043238" y="3606800"/>
            <a:ext cx="2397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" name="Equation" r:id="rId61" imgW="241195" imgH="279279" progId="Equation.DSMT4">
                    <p:embed/>
                  </p:oleObj>
                </mc:Choice>
                <mc:Fallback>
                  <p:oleObj name="Equation" r:id="rId61" imgW="241195" imgH="279279" progId="Equation.DSMT4">
                    <p:embed/>
                    <p:pic>
                      <p:nvPicPr>
                        <p:cNvPr id="30853" name="Object 1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3606800"/>
                          <a:ext cx="2397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4" name="Object 13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9454052"/>
                </p:ext>
              </p:extLst>
            </p:nvPr>
          </p:nvGraphicFramePr>
          <p:xfrm>
            <a:off x="3341688" y="36068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6" name="Equation" r:id="rId63" imgW="253890" imgH="279279" progId="Equation.DSMT4">
                    <p:embed/>
                  </p:oleObj>
                </mc:Choice>
                <mc:Fallback>
                  <p:oleObj name="Equation" r:id="rId63" imgW="253890" imgH="279279" progId="Equation.DSMT4">
                    <p:embed/>
                    <p:pic>
                      <p:nvPicPr>
                        <p:cNvPr id="30854" name="Object 1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688" y="36068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5" name="Object 13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44042"/>
                </p:ext>
              </p:extLst>
            </p:nvPr>
          </p:nvGraphicFramePr>
          <p:xfrm>
            <a:off x="3646488" y="36068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7" name="Equation" r:id="rId65" imgW="253890" imgH="279279" progId="Equation.DSMT4">
                    <p:embed/>
                  </p:oleObj>
                </mc:Choice>
                <mc:Fallback>
                  <p:oleObj name="Equation" r:id="rId65" imgW="253890" imgH="279279" progId="Equation.DSMT4">
                    <p:embed/>
                    <p:pic>
                      <p:nvPicPr>
                        <p:cNvPr id="30855" name="Object 1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488" y="36068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6" name="Object 13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738030"/>
                </p:ext>
              </p:extLst>
            </p:nvPr>
          </p:nvGraphicFramePr>
          <p:xfrm>
            <a:off x="4103688" y="36068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8" name="Equation" r:id="rId67" imgW="253890" imgH="279279" progId="Equation.DSMT4">
                    <p:embed/>
                  </p:oleObj>
                </mc:Choice>
                <mc:Fallback>
                  <p:oleObj name="Equation" r:id="rId67" imgW="253890" imgH="279279" progId="Equation.DSMT4">
                    <p:embed/>
                    <p:pic>
                      <p:nvPicPr>
                        <p:cNvPr id="30856" name="Object 1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3688" y="36068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7" name="Object 13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256983"/>
                </p:ext>
              </p:extLst>
            </p:nvPr>
          </p:nvGraphicFramePr>
          <p:xfrm>
            <a:off x="4713288" y="36068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9" name="Equation" r:id="rId69" imgW="253890" imgH="279279" progId="Equation.DSMT4">
                    <p:embed/>
                  </p:oleObj>
                </mc:Choice>
                <mc:Fallback>
                  <p:oleObj name="Equation" r:id="rId69" imgW="253890" imgH="279279" progId="Equation.DSMT4">
                    <p:embed/>
                    <p:pic>
                      <p:nvPicPr>
                        <p:cNvPr id="30857" name="Object 1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288" y="36068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8" name="Object 13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9342501"/>
                </p:ext>
              </p:extLst>
            </p:nvPr>
          </p:nvGraphicFramePr>
          <p:xfrm>
            <a:off x="5867400" y="3613150"/>
            <a:ext cx="22860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0" name="Equation" r:id="rId71" imgW="228501" imgH="266584" progId="Equation.DSMT4">
                    <p:embed/>
                  </p:oleObj>
                </mc:Choice>
                <mc:Fallback>
                  <p:oleObj name="Equation" r:id="rId71" imgW="228501" imgH="266584" progId="Equation.DSMT4">
                    <p:embed/>
                    <p:pic>
                      <p:nvPicPr>
                        <p:cNvPr id="30858" name="Object 13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3613150"/>
                          <a:ext cx="22860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9" name="Object 13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7741908"/>
                </p:ext>
              </p:extLst>
            </p:nvPr>
          </p:nvGraphicFramePr>
          <p:xfrm>
            <a:off x="7081838" y="3613150"/>
            <a:ext cx="239712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" name="Equation" r:id="rId73" imgW="241091" imgH="266469" progId="Equation.DSMT4">
                    <p:embed/>
                  </p:oleObj>
                </mc:Choice>
                <mc:Fallback>
                  <p:oleObj name="Equation" r:id="rId73" imgW="241091" imgH="266469" progId="Equation.DSMT4">
                    <p:embed/>
                    <p:pic>
                      <p:nvPicPr>
                        <p:cNvPr id="30859" name="Object 13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1838" y="3613150"/>
                          <a:ext cx="239712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0" name="Object 13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6898330"/>
                </p:ext>
              </p:extLst>
            </p:nvPr>
          </p:nvGraphicFramePr>
          <p:xfrm>
            <a:off x="2128838" y="4216400"/>
            <a:ext cx="2397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" name="Equation" r:id="rId75" imgW="241195" imgH="279279" progId="Equation.DSMT4">
                    <p:embed/>
                  </p:oleObj>
                </mc:Choice>
                <mc:Fallback>
                  <p:oleObj name="Equation" r:id="rId75" imgW="241195" imgH="279279" progId="Equation.DSMT4">
                    <p:embed/>
                    <p:pic>
                      <p:nvPicPr>
                        <p:cNvPr id="30860" name="Object 1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8838" y="4216400"/>
                          <a:ext cx="2397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1" name="Object 13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949745"/>
                </p:ext>
              </p:extLst>
            </p:nvPr>
          </p:nvGraphicFramePr>
          <p:xfrm>
            <a:off x="2579688" y="4216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" name="Equation" r:id="rId77" imgW="253890" imgH="279279" progId="Equation.DSMT4">
                    <p:embed/>
                  </p:oleObj>
                </mc:Choice>
                <mc:Fallback>
                  <p:oleObj name="Equation" r:id="rId77" imgW="253890" imgH="279279" progId="Equation.DSMT4">
                    <p:embed/>
                    <p:pic>
                      <p:nvPicPr>
                        <p:cNvPr id="30861" name="Object 1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9688" y="4216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2" name="Object 13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926945"/>
                </p:ext>
              </p:extLst>
            </p:nvPr>
          </p:nvGraphicFramePr>
          <p:xfrm>
            <a:off x="3043238" y="4216400"/>
            <a:ext cx="2397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4" name="Equation" r:id="rId79" imgW="241195" imgH="279279" progId="Equation.DSMT4">
                    <p:embed/>
                  </p:oleObj>
                </mc:Choice>
                <mc:Fallback>
                  <p:oleObj name="Equation" r:id="rId79" imgW="241195" imgH="279279" progId="Equation.DSMT4">
                    <p:embed/>
                    <p:pic>
                      <p:nvPicPr>
                        <p:cNvPr id="30862" name="Object 1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4216400"/>
                          <a:ext cx="2397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3" name="Object 13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7371906"/>
                </p:ext>
              </p:extLst>
            </p:nvPr>
          </p:nvGraphicFramePr>
          <p:xfrm>
            <a:off x="3341688" y="4216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5" name="Equation" r:id="rId81" imgW="253890" imgH="279279" progId="Equation.DSMT4">
                    <p:embed/>
                  </p:oleObj>
                </mc:Choice>
                <mc:Fallback>
                  <p:oleObj name="Equation" r:id="rId81" imgW="253890" imgH="279279" progId="Equation.DSMT4">
                    <p:embed/>
                    <p:pic>
                      <p:nvPicPr>
                        <p:cNvPr id="30863" name="Object 1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688" y="4216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4" name="Object 13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725988"/>
                </p:ext>
              </p:extLst>
            </p:nvPr>
          </p:nvGraphicFramePr>
          <p:xfrm>
            <a:off x="3646488" y="4216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6" name="Equation" r:id="rId83" imgW="253890" imgH="279279" progId="Equation.DSMT4">
                    <p:embed/>
                  </p:oleObj>
                </mc:Choice>
                <mc:Fallback>
                  <p:oleObj name="Equation" r:id="rId83" imgW="253890" imgH="279279" progId="Equation.DSMT4">
                    <p:embed/>
                    <p:pic>
                      <p:nvPicPr>
                        <p:cNvPr id="30864" name="Object 1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488" y="4216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5" name="Object 13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126387"/>
                </p:ext>
              </p:extLst>
            </p:nvPr>
          </p:nvGraphicFramePr>
          <p:xfrm>
            <a:off x="4103688" y="4216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7" name="Equation" r:id="rId85" imgW="253890" imgH="279279" progId="Equation.DSMT4">
                    <p:embed/>
                  </p:oleObj>
                </mc:Choice>
                <mc:Fallback>
                  <p:oleObj name="Equation" r:id="rId85" imgW="253890" imgH="279279" progId="Equation.DSMT4">
                    <p:embed/>
                    <p:pic>
                      <p:nvPicPr>
                        <p:cNvPr id="30865" name="Object 13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3688" y="4216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6" name="Object 13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119305"/>
                </p:ext>
              </p:extLst>
            </p:nvPr>
          </p:nvGraphicFramePr>
          <p:xfrm>
            <a:off x="4713288" y="4216400"/>
            <a:ext cx="25241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8" name="Equation" r:id="rId87" imgW="253890" imgH="279279" progId="Equation.DSMT4">
                    <p:embed/>
                  </p:oleObj>
                </mc:Choice>
                <mc:Fallback>
                  <p:oleObj name="Equation" r:id="rId87" imgW="253890" imgH="279279" progId="Equation.DSMT4">
                    <p:embed/>
                    <p:pic>
                      <p:nvPicPr>
                        <p:cNvPr id="30866" name="Object 13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288" y="4216400"/>
                          <a:ext cx="25241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7" name="Object 13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9217673"/>
                </p:ext>
              </p:extLst>
            </p:nvPr>
          </p:nvGraphicFramePr>
          <p:xfrm>
            <a:off x="5862638" y="4222750"/>
            <a:ext cx="239712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9" name="Equation" r:id="rId89" imgW="241091" imgH="266469" progId="Equation.DSMT4">
                    <p:embed/>
                  </p:oleObj>
                </mc:Choice>
                <mc:Fallback>
                  <p:oleObj name="Equation" r:id="rId89" imgW="241091" imgH="266469" progId="Equation.DSMT4">
                    <p:embed/>
                    <p:pic>
                      <p:nvPicPr>
                        <p:cNvPr id="30867" name="Object 13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2638" y="4222750"/>
                          <a:ext cx="239712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8" name="Object 13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580460"/>
                </p:ext>
              </p:extLst>
            </p:nvPr>
          </p:nvGraphicFramePr>
          <p:xfrm>
            <a:off x="7081838" y="4222750"/>
            <a:ext cx="239712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" name="Equation" r:id="rId91" imgW="241091" imgH="266469" progId="Equation.DSMT4">
                    <p:embed/>
                  </p:oleObj>
                </mc:Choice>
                <mc:Fallback>
                  <p:oleObj name="Equation" r:id="rId91" imgW="241091" imgH="266469" progId="Equation.DSMT4">
                    <p:embed/>
                    <p:pic>
                      <p:nvPicPr>
                        <p:cNvPr id="30868" name="Object 13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1838" y="4222750"/>
                          <a:ext cx="239712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9" name="Object 13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2184785"/>
                </p:ext>
              </p:extLst>
            </p:nvPr>
          </p:nvGraphicFramePr>
          <p:xfrm>
            <a:off x="1765300" y="2667000"/>
            <a:ext cx="265113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" name="Equation" r:id="rId93" imgW="266353" imgH="317087" progId="Equation.DSMT4">
                    <p:embed/>
                  </p:oleObj>
                </mc:Choice>
                <mc:Fallback>
                  <p:oleObj name="Equation" r:id="rId93" imgW="266353" imgH="317087" progId="Equation.DSMT4">
                    <p:embed/>
                    <p:pic>
                      <p:nvPicPr>
                        <p:cNvPr id="30869" name="Object 1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300" y="2667000"/>
                          <a:ext cx="265113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0" name="Object 13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872448"/>
                </p:ext>
              </p:extLst>
            </p:nvPr>
          </p:nvGraphicFramePr>
          <p:xfrm>
            <a:off x="1739900" y="2971800"/>
            <a:ext cx="290513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Equation" r:id="rId95" imgW="291847" imgH="317225" progId="Equation.DSMT4">
                    <p:embed/>
                  </p:oleObj>
                </mc:Choice>
                <mc:Fallback>
                  <p:oleObj name="Equation" r:id="rId95" imgW="291847" imgH="317225" progId="Equation.DSMT4">
                    <p:embed/>
                    <p:pic>
                      <p:nvPicPr>
                        <p:cNvPr id="30870" name="Object 1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00" y="2971800"/>
                          <a:ext cx="290513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1" name="Object 13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7845339"/>
                </p:ext>
              </p:extLst>
            </p:nvPr>
          </p:nvGraphicFramePr>
          <p:xfrm>
            <a:off x="1765300" y="3581400"/>
            <a:ext cx="239713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Equation" r:id="rId97" imgW="241091" imgH="317225" progId="Equation.DSMT4">
                    <p:embed/>
                  </p:oleObj>
                </mc:Choice>
                <mc:Fallback>
                  <p:oleObj name="Equation" r:id="rId97" imgW="241091" imgH="317225" progId="Equation.DSMT4">
                    <p:embed/>
                    <p:pic>
                      <p:nvPicPr>
                        <p:cNvPr id="30871" name="Object 1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300" y="3581400"/>
                          <a:ext cx="239713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2" name="Object 13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219628"/>
                </p:ext>
              </p:extLst>
            </p:nvPr>
          </p:nvGraphicFramePr>
          <p:xfrm>
            <a:off x="1746250" y="4191000"/>
            <a:ext cx="279400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Equation" r:id="rId99" imgW="279279" imgH="317362" progId="Equation.DSMT4">
                    <p:embed/>
                  </p:oleObj>
                </mc:Choice>
                <mc:Fallback>
                  <p:oleObj name="Equation" r:id="rId99" imgW="279279" imgH="317362" progId="Equation.DSMT4">
                    <p:embed/>
                    <p:pic>
                      <p:nvPicPr>
                        <p:cNvPr id="30872" name="Object 1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250" y="4191000"/>
                          <a:ext cx="279400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873" name="Object 1372"/>
          <p:cNvGraphicFramePr>
            <a:graphicFrameLocks noChangeAspect="1"/>
          </p:cNvGraphicFramePr>
          <p:nvPr/>
        </p:nvGraphicFramePr>
        <p:xfrm>
          <a:off x="2743200" y="4992688"/>
          <a:ext cx="4851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101" imgW="4851400" imgH="342900" progId="Equation.DSMT4">
                  <p:embed/>
                </p:oleObj>
              </mc:Choice>
              <mc:Fallback>
                <p:oleObj name="Equation" r:id="rId101" imgW="4851400" imgH="342900" progId="Equation.DSMT4">
                  <p:embed/>
                  <p:pic>
                    <p:nvPicPr>
                      <p:cNvPr id="30873" name="Object 1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92688"/>
                        <a:ext cx="48514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4" name="Object 1373"/>
          <p:cNvGraphicFramePr>
            <a:graphicFrameLocks noChangeAspect="1"/>
          </p:cNvGraphicFramePr>
          <p:nvPr/>
        </p:nvGraphicFramePr>
        <p:xfrm>
          <a:off x="2743200" y="4687888"/>
          <a:ext cx="457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103" imgW="4572000" imgH="330200" progId="Equation.DSMT4">
                  <p:embed/>
                </p:oleObj>
              </mc:Choice>
              <mc:Fallback>
                <p:oleObj name="Equation" r:id="rId103" imgW="4572000" imgH="330200" progId="Equation.DSMT4">
                  <p:embed/>
                  <p:pic>
                    <p:nvPicPr>
                      <p:cNvPr id="30874" name="Object 1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87888"/>
                        <a:ext cx="4572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" name="Group 5"/>
          <p:cNvGrpSpPr>
            <a:grpSpLocks/>
          </p:cNvGrpSpPr>
          <p:nvPr/>
        </p:nvGrpSpPr>
        <p:grpSpPr bwMode="auto">
          <a:xfrm>
            <a:off x="848837" y="4427090"/>
            <a:ext cx="1730851" cy="1081782"/>
            <a:chOff x="480" y="1104"/>
            <a:chExt cx="2304" cy="1440"/>
          </a:xfrm>
        </p:grpSpPr>
        <p:graphicFrame>
          <p:nvGraphicFramePr>
            <p:cNvPr id="156" name="Object 6"/>
            <p:cNvGraphicFramePr>
              <a:graphicFrameLocks noChangeAspect="1"/>
            </p:cNvGraphicFramePr>
            <p:nvPr/>
          </p:nvGraphicFramePr>
          <p:xfrm>
            <a:off x="480" y="1104"/>
            <a:ext cx="2304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" name="Equation" r:id="rId105" imgW="3657600" imgH="2260600" progId="Equation.DSMT4">
                    <p:embed/>
                  </p:oleObj>
                </mc:Choice>
                <mc:Fallback>
                  <p:oleObj name="Equation" r:id="rId105" imgW="3657600" imgH="2260600" progId="Equation.DSMT4">
                    <p:embed/>
                    <p:pic>
                      <p:nvPicPr>
                        <p:cNvPr id="15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104"/>
                          <a:ext cx="2304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" name="Line 7"/>
            <p:cNvSpPr>
              <a:spLocks noChangeShapeType="1"/>
            </p:cNvSpPr>
            <p:nvPr/>
          </p:nvSpPr>
          <p:spPr bwMode="auto">
            <a:xfrm>
              <a:off x="1200" y="129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Line 8"/>
            <p:cNvSpPr>
              <a:spLocks noChangeShapeType="1"/>
            </p:cNvSpPr>
            <p:nvPr/>
          </p:nvSpPr>
          <p:spPr bwMode="auto">
            <a:xfrm>
              <a:off x="1200" y="2544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Line 9"/>
            <p:cNvSpPr>
              <a:spLocks noChangeShapeType="1"/>
            </p:cNvSpPr>
            <p:nvPr/>
          </p:nvSpPr>
          <p:spPr bwMode="auto">
            <a:xfrm flipV="1">
              <a:off x="1200" y="1296"/>
              <a:ext cx="0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Line 10"/>
            <p:cNvSpPr>
              <a:spLocks noChangeShapeType="1"/>
            </p:cNvSpPr>
            <p:nvPr/>
          </p:nvSpPr>
          <p:spPr bwMode="auto">
            <a:xfrm flipV="1">
              <a:off x="2784" y="1296"/>
              <a:ext cx="0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Machine Learning</a:t>
            </a:r>
            <a:br>
              <a:rPr lang="fr-FR" dirty="0"/>
            </a:br>
            <a:r>
              <a:rPr lang="fr-FR" dirty="0"/>
              <a:t>Classification - Clustering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259632" y="3502152"/>
            <a:ext cx="2045054" cy="1799056"/>
            <a:chOff x="3345" y="869"/>
            <a:chExt cx="1937" cy="1704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622" y="2311"/>
              <a:ext cx="166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 dirty="0">
                  <a:solidFill>
                    <a:schemeClr val="tx1"/>
                  </a:solidFill>
                  <a:latin typeface="+mn-lt"/>
                </a:rPr>
                <a:t>Caractère 1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 rot="16200000">
              <a:off x="2722" y="1492"/>
              <a:ext cx="150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 dirty="0">
                  <a:solidFill>
                    <a:schemeClr val="tx1"/>
                  </a:solidFill>
                </a:rPr>
                <a:t>Caractère</a:t>
              </a:r>
              <a:r>
                <a:rPr lang="fr-FR" altLang="fr-FR" sz="1200" dirty="0">
                  <a:solidFill>
                    <a:schemeClr val="tx1"/>
                  </a:solidFill>
                  <a:latin typeface="+mn-lt"/>
                </a:rPr>
                <a:t> 2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520411" y="3539104"/>
            <a:ext cx="1765271" cy="1503436"/>
            <a:chOff x="3360" y="904"/>
            <a:chExt cx="1424" cy="142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360" y="904"/>
              <a:ext cx="0" cy="1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rot="5400000">
              <a:off x="4072" y="1616"/>
              <a:ext cx="0" cy="1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AutoShape 22"/>
          <p:cNvSpPr>
            <a:spLocks noChangeArrowheads="1"/>
          </p:cNvSpPr>
          <p:nvPr/>
        </p:nvSpPr>
        <p:spPr bwMode="auto">
          <a:xfrm rot="19538018">
            <a:off x="1948004" y="4368950"/>
            <a:ext cx="90797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rot="19538018">
            <a:off x="2142268" y="4385843"/>
            <a:ext cx="90797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 rot="19538018">
            <a:off x="2079977" y="4608615"/>
            <a:ext cx="90797" cy="89741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 rot="19538018">
            <a:off x="2791574" y="3910740"/>
            <a:ext cx="91854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AutoShape 38"/>
          <p:cNvSpPr>
            <a:spLocks noChangeArrowheads="1"/>
          </p:cNvSpPr>
          <p:nvPr/>
        </p:nvSpPr>
        <p:spPr bwMode="auto">
          <a:xfrm rot="19538018">
            <a:off x="2556136" y="4012095"/>
            <a:ext cx="91853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AutoShape 40"/>
          <p:cNvSpPr>
            <a:spLocks noChangeArrowheads="1"/>
          </p:cNvSpPr>
          <p:nvPr/>
        </p:nvSpPr>
        <p:spPr bwMode="auto">
          <a:xfrm rot="19538018">
            <a:off x="2716615" y="3843170"/>
            <a:ext cx="90797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655552" y="3702752"/>
            <a:ext cx="1526663" cy="1121243"/>
            <a:chOff x="2231615" y="4459681"/>
            <a:chExt cx="1526663" cy="1121243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 rot="19538018">
              <a:off x="2661319" y="4971736"/>
              <a:ext cx="91853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 rot="19538018">
              <a:off x="2877755" y="5064645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 rot="19538018">
              <a:off x="2488171" y="5029804"/>
              <a:ext cx="90797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19538018">
              <a:off x="2621199" y="5491182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19538018">
              <a:off x="2231615" y="5234626"/>
              <a:ext cx="90797" cy="90797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19538018">
              <a:off x="2323468" y="5413054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19538018">
              <a:off x="2475501" y="5278969"/>
              <a:ext cx="90797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19538018">
              <a:off x="2878811" y="5332814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8" name="AutoShape 31"/>
            <p:cNvSpPr>
              <a:spLocks noChangeArrowheads="1"/>
            </p:cNvSpPr>
            <p:nvPr/>
          </p:nvSpPr>
          <p:spPr bwMode="auto">
            <a:xfrm rot="19538018">
              <a:off x="3408814" y="4459681"/>
              <a:ext cx="91853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 rot="19538018">
              <a:off x="3569293" y="4471294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 rot="19538018">
              <a:off x="3667481" y="4613825"/>
              <a:ext cx="90797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5"/>
            <p:cNvSpPr>
              <a:spLocks noChangeArrowheads="1"/>
            </p:cNvSpPr>
            <p:nvPr/>
          </p:nvSpPr>
          <p:spPr bwMode="auto">
            <a:xfrm rot="19538018">
              <a:off x="3112139" y="4603268"/>
              <a:ext cx="90797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6"/>
            <p:cNvSpPr>
              <a:spLocks noChangeArrowheads="1"/>
            </p:cNvSpPr>
            <p:nvPr/>
          </p:nvSpPr>
          <p:spPr bwMode="auto">
            <a:xfrm rot="19538018">
              <a:off x="3404591" y="4853488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 rot="19538018">
              <a:off x="3244112" y="4842930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9"/>
            <p:cNvSpPr>
              <a:spLocks noChangeArrowheads="1"/>
            </p:cNvSpPr>
            <p:nvPr/>
          </p:nvSpPr>
          <p:spPr bwMode="auto">
            <a:xfrm rot="19538018">
              <a:off x="3070963" y="4900999"/>
              <a:ext cx="90797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41"/>
            <p:cNvSpPr>
              <a:spLocks noChangeArrowheads="1"/>
            </p:cNvSpPr>
            <p:nvPr/>
          </p:nvSpPr>
          <p:spPr bwMode="auto">
            <a:xfrm rot="19538018">
              <a:off x="3626306" y="4821815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1948004" y="3843171"/>
            <a:ext cx="935425" cy="855185"/>
            <a:chOff x="4037" y="1192"/>
            <a:chExt cx="886" cy="810"/>
          </a:xfrm>
        </p:grpSpPr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 rot="-2061982">
              <a:off x="4037" y="1690"/>
              <a:ext cx="86" cy="85"/>
            </a:xfrm>
            <a:prstGeom prst="star8">
              <a:avLst>
                <a:gd name="adj" fmla="val 3825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47"/>
            <p:cNvSpPr>
              <a:spLocks noChangeArrowheads="1"/>
            </p:cNvSpPr>
            <p:nvPr/>
          </p:nvSpPr>
          <p:spPr bwMode="auto">
            <a:xfrm rot="-2061982">
              <a:off x="4221" y="1706"/>
              <a:ext cx="86" cy="85"/>
            </a:xfrm>
            <a:prstGeom prst="star8">
              <a:avLst>
                <a:gd name="adj" fmla="val 3825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48"/>
            <p:cNvSpPr>
              <a:spLocks noChangeArrowheads="1"/>
            </p:cNvSpPr>
            <p:nvPr/>
          </p:nvSpPr>
          <p:spPr bwMode="auto">
            <a:xfrm rot="-2061982">
              <a:off x="4162" y="1917"/>
              <a:ext cx="86" cy="85"/>
            </a:xfrm>
            <a:prstGeom prst="star8">
              <a:avLst>
                <a:gd name="adj" fmla="val 3825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9"/>
            <p:cNvSpPr>
              <a:spLocks noChangeArrowheads="1"/>
            </p:cNvSpPr>
            <p:nvPr/>
          </p:nvSpPr>
          <p:spPr bwMode="auto">
            <a:xfrm rot="-2061982">
              <a:off x="4836" y="1256"/>
              <a:ext cx="87" cy="85"/>
            </a:xfrm>
            <a:prstGeom prst="star8">
              <a:avLst>
                <a:gd name="adj" fmla="val 3825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50"/>
            <p:cNvSpPr>
              <a:spLocks noChangeArrowheads="1"/>
            </p:cNvSpPr>
            <p:nvPr/>
          </p:nvSpPr>
          <p:spPr bwMode="auto">
            <a:xfrm rot="-2061982">
              <a:off x="4613" y="1352"/>
              <a:ext cx="87" cy="85"/>
            </a:xfrm>
            <a:prstGeom prst="star8">
              <a:avLst>
                <a:gd name="adj" fmla="val 3825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51"/>
            <p:cNvSpPr>
              <a:spLocks noChangeArrowheads="1"/>
            </p:cNvSpPr>
            <p:nvPr/>
          </p:nvSpPr>
          <p:spPr bwMode="auto">
            <a:xfrm rot="-2061982">
              <a:off x="4765" y="1192"/>
              <a:ext cx="86" cy="85"/>
            </a:xfrm>
            <a:prstGeom prst="star8">
              <a:avLst>
                <a:gd name="adj" fmla="val 3825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43" name="AutoShape 55"/>
          <p:cNvSpPr>
            <a:spLocks noChangeArrowheads="1"/>
          </p:cNvSpPr>
          <p:nvPr/>
        </p:nvSpPr>
        <p:spPr bwMode="auto">
          <a:xfrm rot="19538018">
            <a:off x="1948004" y="4368950"/>
            <a:ext cx="90797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AutoShape 56"/>
          <p:cNvSpPr>
            <a:spLocks noChangeArrowheads="1"/>
          </p:cNvSpPr>
          <p:nvPr/>
        </p:nvSpPr>
        <p:spPr bwMode="auto">
          <a:xfrm rot="19538018">
            <a:off x="2142268" y="4385843"/>
            <a:ext cx="90797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" name="AutoShape 58"/>
          <p:cNvSpPr>
            <a:spLocks noChangeArrowheads="1"/>
          </p:cNvSpPr>
          <p:nvPr/>
        </p:nvSpPr>
        <p:spPr bwMode="auto">
          <a:xfrm rot="19538018">
            <a:off x="2079977" y="4608615"/>
            <a:ext cx="90797" cy="89741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AutoShape 66"/>
          <p:cNvSpPr>
            <a:spLocks noChangeArrowheads="1"/>
          </p:cNvSpPr>
          <p:nvPr/>
        </p:nvSpPr>
        <p:spPr bwMode="auto">
          <a:xfrm rot="19538018">
            <a:off x="2791574" y="3910740"/>
            <a:ext cx="91854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AutoShape 71"/>
          <p:cNvSpPr>
            <a:spLocks noChangeArrowheads="1"/>
          </p:cNvSpPr>
          <p:nvPr/>
        </p:nvSpPr>
        <p:spPr bwMode="auto">
          <a:xfrm rot="19538018">
            <a:off x="2556136" y="4012095"/>
            <a:ext cx="91853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AutoShape 73"/>
          <p:cNvSpPr>
            <a:spLocks noChangeArrowheads="1"/>
          </p:cNvSpPr>
          <p:nvPr/>
        </p:nvSpPr>
        <p:spPr bwMode="auto">
          <a:xfrm rot="19538018">
            <a:off x="2716615" y="3843170"/>
            <a:ext cx="90797" cy="89742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9" name="Group 75"/>
          <p:cNvGrpSpPr>
            <a:grpSpLocks/>
          </p:cNvGrpSpPr>
          <p:nvPr/>
        </p:nvGrpSpPr>
        <p:grpSpPr bwMode="auto">
          <a:xfrm>
            <a:off x="1948004" y="3843171"/>
            <a:ext cx="935425" cy="855185"/>
            <a:chOff x="4037" y="1192"/>
            <a:chExt cx="886" cy="810"/>
          </a:xfrm>
        </p:grpSpPr>
        <p:sp>
          <p:nvSpPr>
            <p:cNvPr id="50" name="AutoShape 76"/>
            <p:cNvSpPr>
              <a:spLocks noChangeArrowheads="1"/>
            </p:cNvSpPr>
            <p:nvPr/>
          </p:nvSpPr>
          <p:spPr bwMode="auto">
            <a:xfrm rot="-2061982">
              <a:off x="4037" y="1690"/>
              <a:ext cx="86" cy="85"/>
            </a:xfrm>
            <a:prstGeom prst="star8">
              <a:avLst>
                <a:gd name="adj" fmla="val 3825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77"/>
            <p:cNvSpPr>
              <a:spLocks noChangeArrowheads="1"/>
            </p:cNvSpPr>
            <p:nvPr/>
          </p:nvSpPr>
          <p:spPr bwMode="auto">
            <a:xfrm rot="-2061982">
              <a:off x="4221" y="1706"/>
              <a:ext cx="86" cy="85"/>
            </a:xfrm>
            <a:prstGeom prst="star8">
              <a:avLst>
                <a:gd name="adj" fmla="val 3825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78"/>
            <p:cNvSpPr>
              <a:spLocks noChangeArrowheads="1"/>
            </p:cNvSpPr>
            <p:nvPr/>
          </p:nvSpPr>
          <p:spPr bwMode="auto">
            <a:xfrm rot="-2061982">
              <a:off x="4162" y="1917"/>
              <a:ext cx="86" cy="85"/>
            </a:xfrm>
            <a:prstGeom prst="star8">
              <a:avLst>
                <a:gd name="adj" fmla="val 3825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79"/>
            <p:cNvSpPr>
              <a:spLocks noChangeArrowheads="1"/>
            </p:cNvSpPr>
            <p:nvPr/>
          </p:nvSpPr>
          <p:spPr bwMode="auto">
            <a:xfrm rot="-2061982">
              <a:off x="4836" y="1256"/>
              <a:ext cx="87" cy="85"/>
            </a:xfrm>
            <a:prstGeom prst="star8">
              <a:avLst>
                <a:gd name="adj" fmla="val 3825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80"/>
            <p:cNvSpPr>
              <a:spLocks noChangeArrowheads="1"/>
            </p:cNvSpPr>
            <p:nvPr/>
          </p:nvSpPr>
          <p:spPr bwMode="auto">
            <a:xfrm rot="-2061982">
              <a:off x="4613" y="1352"/>
              <a:ext cx="87" cy="85"/>
            </a:xfrm>
            <a:prstGeom prst="star8">
              <a:avLst>
                <a:gd name="adj" fmla="val 3825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81"/>
            <p:cNvSpPr>
              <a:spLocks noChangeArrowheads="1"/>
            </p:cNvSpPr>
            <p:nvPr/>
          </p:nvSpPr>
          <p:spPr bwMode="auto">
            <a:xfrm rot="-2061982">
              <a:off x="4765" y="1192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6" name="Group 8"/>
          <p:cNvGrpSpPr>
            <a:grpSpLocks/>
          </p:cNvGrpSpPr>
          <p:nvPr/>
        </p:nvGrpSpPr>
        <p:grpSpPr bwMode="auto">
          <a:xfrm>
            <a:off x="5627164" y="3514665"/>
            <a:ext cx="1765271" cy="1503436"/>
            <a:chOff x="3360" y="904"/>
            <a:chExt cx="1424" cy="1424"/>
          </a:xfrm>
        </p:grpSpPr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3360" y="904"/>
              <a:ext cx="0" cy="1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 rot="5400000">
              <a:off x="4072" y="1616"/>
              <a:ext cx="0" cy="1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85"/>
          <p:cNvGrpSpPr>
            <a:grpSpLocks/>
          </p:cNvGrpSpPr>
          <p:nvPr/>
        </p:nvGrpSpPr>
        <p:grpSpPr bwMode="auto">
          <a:xfrm>
            <a:off x="5762304" y="3695206"/>
            <a:ext cx="1526664" cy="1121243"/>
            <a:chOff x="3760" y="1059"/>
            <a:chExt cx="1446" cy="1062"/>
          </a:xfrm>
        </p:grpSpPr>
        <p:sp>
          <p:nvSpPr>
            <p:cNvPr id="60" name="AutoShape 86"/>
            <p:cNvSpPr>
              <a:spLocks noChangeArrowheads="1"/>
            </p:cNvSpPr>
            <p:nvPr/>
          </p:nvSpPr>
          <p:spPr bwMode="auto">
            <a:xfrm rot="-2061982">
              <a:off x="4167" y="1544"/>
              <a:ext cx="87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87"/>
            <p:cNvSpPr>
              <a:spLocks noChangeArrowheads="1"/>
            </p:cNvSpPr>
            <p:nvPr/>
          </p:nvSpPr>
          <p:spPr bwMode="auto">
            <a:xfrm rot="-2061982">
              <a:off x="4372" y="1632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88"/>
            <p:cNvSpPr>
              <a:spLocks noChangeArrowheads="1"/>
            </p:cNvSpPr>
            <p:nvPr/>
          </p:nvSpPr>
          <p:spPr bwMode="auto">
            <a:xfrm rot="-2061982">
              <a:off x="4003" y="1599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89"/>
            <p:cNvSpPr>
              <a:spLocks noChangeArrowheads="1"/>
            </p:cNvSpPr>
            <p:nvPr/>
          </p:nvSpPr>
          <p:spPr bwMode="auto">
            <a:xfrm rot="-2061982">
              <a:off x="4129" y="2036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90"/>
            <p:cNvSpPr>
              <a:spLocks noChangeArrowheads="1"/>
            </p:cNvSpPr>
            <p:nvPr/>
          </p:nvSpPr>
          <p:spPr bwMode="auto">
            <a:xfrm rot="-2061982">
              <a:off x="3760" y="1793"/>
              <a:ext cx="86" cy="86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91"/>
            <p:cNvSpPr>
              <a:spLocks noChangeArrowheads="1"/>
            </p:cNvSpPr>
            <p:nvPr/>
          </p:nvSpPr>
          <p:spPr bwMode="auto">
            <a:xfrm rot="-2061982">
              <a:off x="3847" y="1962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92"/>
            <p:cNvSpPr>
              <a:spLocks noChangeArrowheads="1"/>
            </p:cNvSpPr>
            <p:nvPr/>
          </p:nvSpPr>
          <p:spPr bwMode="auto">
            <a:xfrm rot="-2061982">
              <a:off x="3991" y="1835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93"/>
            <p:cNvSpPr>
              <a:spLocks noChangeArrowheads="1"/>
            </p:cNvSpPr>
            <p:nvPr/>
          </p:nvSpPr>
          <p:spPr bwMode="auto">
            <a:xfrm rot="-2061982">
              <a:off x="4373" y="1886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94"/>
            <p:cNvSpPr>
              <a:spLocks noChangeArrowheads="1"/>
            </p:cNvSpPr>
            <p:nvPr/>
          </p:nvSpPr>
          <p:spPr bwMode="auto">
            <a:xfrm rot="-2061982">
              <a:off x="4875" y="1059"/>
              <a:ext cx="87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95"/>
            <p:cNvSpPr>
              <a:spLocks noChangeArrowheads="1"/>
            </p:cNvSpPr>
            <p:nvPr/>
          </p:nvSpPr>
          <p:spPr bwMode="auto">
            <a:xfrm rot="-2061982">
              <a:off x="5027" y="1070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0" name="AutoShape 96"/>
            <p:cNvSpPr>
              <a:spLocks noChangeArrowheads="1"/>
            </p:cNvSpPr>
            <p:nvPr/>
          </p:nvSpPr>
          <p:spPr bwMode="auto">
            <a:xfrm rot="-2061982">
              <a:off x="5120" y="1205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1" name="AutoShape 97"/>
            <p:cNvSpPr>
              <a:spLocks noChangeArrowheads="1"/>
            </p:cNvSpPr>
            <p:nvPr/>
          </p:nvSpPr>
          <p:spPr bwMode="auto">
            <a:xfrm rot="-2061982">
              <a:off x="4594" y="1195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98"/>
            <p:cNvSpPr>
              <a:spLocks noChangeArrowheads="1"/>
            </p:cNvSpPr>
            <p:nvPr/>
          </p:nvSpPr>
          <p:spPr bwMode="auto">
            <a:xfrm rot="-2061982">
              <a:off x="4871" y="1432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99"/>
            <p:cNvSpPr>
              <a:spLocks noChangeArrowheads="1"/>
            </p:cNvSpPr>
            <p:nvPr/>
          </p:nvSpPr>
          <p:spPr bwMode="auto">
            <a:xfrm rot="-2061982">
              <a:off x="4719" y="1422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100"/>
            <p:cNvSpPr>
              <a:spLocks noChangeArrowheads="1"/>
            </p:cNvSpPr>
            <p:nvPr/>
          </p:nvSpPr>
          <p:spPr bwMode="auto">
            <a:xfrm rot="-2061982">
              <a:off x="4555" y="1477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101"/>
            <p:cNvSpPr>
              <a:spLocks noChangeArrowheads="1"/>
            </p:cNvSpPr>
            <p:nvPr/>
          </p:nvSpPr>
          <p:spPr bwMode="auto">
            <a:xfrm rot="-2061982">
              <a:off x="5081" y="1402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6" name="Group 102"/>
          <p:cNvGrpSpPr>
            <a:grpSpLocks/>
          </p:cNvGrpSpPr>
          <p:nvPr/>
        </p:nvGrpSpPr>
        <p:grpSpPr bwMode="auto">
          <a:xfrm>
            <a:off x="6054757" y="3852517"/>
            <a:ext cx="935425" cy="855185"/>
            <a:chOff x="4037" y="1192"/>
            <a:chExt cx="886" cy="810"/>
          </a:xfrm>
        </p:grpSpPr>
        <p:sp>
          <p:nvSpPr>
            <p:cNvPr id="77" name="AutoShape 103"/>
            <p:cNvSpPr>
              <a:spLocks noChangeArrowheads="1"/>
            </p:cNvSpPr>
            <p:nvPr/>
          </p:nvSpPr>
          <p:spPr bwMode="auto">
            <a:xfrm rot="-2061982">
              <a:off x="4037" y="1690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104"/>
            <p:cNvSpPr>
              <a:spLocks noChangeArrowheads="1"/>
            </p:cNvSpPr>
            <p:nvPr/>
          </p:nvSpPr>
          <p:spPr bwMode="auto">
            <a:xfrm rot="-2061982">
              <a:off x="4221" y="1706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105"/>
            <p:cNvSpPr>
              <a:spLocks noChangeArrowheads="1"/>
            </p:cNvSpPr>
            <p:nvPr/>
          </p:nvSpPr>
          <p:spPr bwMode="auto">
            <a:xfrm rot="-2061982">
              <a:off x="4162" y="1917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106"/>
            <p:cNvSpPr>
              <a:spLocks noChangeArrowheads="1"/>
            </p:cNvSpPr>
            <p:nvPr/>
          </p:nvSpPr>
          <p:spPr bwMode="auto">
            <a:xfrm rot="-2061982">
              <a:off x="4836" y="1256"/>
              <a:ext cx="87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107"/>
            <p:cNvSpPr>
              <a:spLocks noChangeArrowheads="1"/>
            </p:cNvSpPr>
            <p:nvPr/>
          </p:nvSpPr>
          <p:spPr bwMode="auto">
            <a:xfrm rot="-2061982">
              <a:off x="4613" y="1352"/>
              <a:ext cx="87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108"/>
            <p:cNvSpPr>
              <a:spLocks noChangeArrowheads="1"/>
            </p:cNvSpPr>
            <p:nvPr/>
          </p:nvSpPr>
          <p:spPr bwMode="auto">
            <a:xfrm rot="-2061982">
              <a:off x="4765" y="1192"/>
              <a:ext cx="86" cy="85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3" name="Group 13"/>
          <p:cNvGrpSpPr>
            <a:grpSpLocks/>
          </p:cNvGrpSpPr>
          <p:nvPr/>
        </p:nvGrpSpPr>
        <p:grpSpPr bwMode="auto">
          <a:xfrm>
            <a:off x="5344214" y="3458709"/>
            <a:ext cx="2045054" cy="1799056"/>
            <a:chOff x="3345" y="869"/>
            <a:chExt cx="1937" cy="1704"/>
          </a:xfrm>
        </p:grpSpPr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3622" y="2311"/>
              <a:ext cx="166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 dirty="0">
                  <a:solidFill>
                    <a:schemeClr val="tx1"/>
                  </a:solidFill>
                </a:rPr>
                <a:t>Caractère</a:t>
              </a:r>
              <a:r>
                <a:rPr lang="fr-FR" altLang="fr-FR" sz="1200" dirty="0">
                  <a:solidFill>
                    <a:schemeClr val="tx1"/>
                  </a:solidFill>
                  <a:latin typeface="+mn-lt"/>
                </a:rPr>
                <a:t> 1</a:t>
              </a:r>
            </a:p>
          </p:txBody>
        </p:sp>
        <p:sp>
          <p:nvSpPr>
            <p:cNvPr id="85" name="Text Box 12"/>
            <p:cNvSpPr txBox="1">
              <a:spLocks noChangeArrowheads="1"/>
            </p:cNvSpPr>
            <p:nvPr/>
          </p:nvSpPr>
          <p:spPr bwMode="auto">
            <a:xfrm rot="16200000">
              <a:off x="2722" y="1492"/>
              <a:ext cx="150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200" dirty="0">
                  <a:solidFill>
                    <a:schemeClr val="tx1"/>
                  </a:solidFill>
                </a:rPr>
                <a:t>Caractère</a:t>
              </a:r>
              <a:r>
                <a:rPr lang="fr-FR" altLang="fr-FR" sz="1200" dirty="0">
                  <a:solidFill>
                    <a:schemeClr val="tx1"/>
                  </a:solidFill>
                  <a:latin typeface="+mn-lt"/>
                </a:rPr>
                <a:t> 2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647725" y="2060848"/>
            <a:ext cx="1487908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Classification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Supervisée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600531" y="2060848"/>
            <a:ext cx="1717137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Classification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Non Supervisée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« Clustering »</a:t>
            </a:r>
          </a:p>
        </p:txBody>
      </p:sp>
      <p:grpSp>
        <p:nvGrpSpPr>
          <p:cNvPr id="88" name="Groupe 87"/>
          <p:cNvGrpSpPr/>
          <p:nvPr/>
        </p:nvGrpSpPr>
        <p:grpSpPr>
          <a:xfrm>
            <a:off x="1734143" y="3502151"/>
            <a:ext cx="1724181" cy="1520964"/>
            <a:chOff x="2310206" y="4259081"/>
            <a:chExt cx="1724181" cy="1520964"/>
          </a:xfrm>
        </p:grpSpPr>
        <p:sp>
          <p:nvSpPr>
            <p:cNvPr id="89" name="Line 84"/>
            <p:cNvSpPr>
              <a:spLocks noChangeShapeType="1"/>
            </p:cNvSpPr>
            <p:nvPr/>
          </p:nvSpPr>
          <p:spPr bwMode="auto">
            <a:xfrm>
              <a:off x="2310206" y="4259081"/>
              <a:ext cx="1352144" cy="1488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64743" y="5549213"/>
              <a:ext cx="60625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900" dirty="0">
                  <a:solidFill>
                    <a:schemeClr val="tx1"/>
                  </a:solidFill>
                </a:rPr>
                <a:t>Classe 1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00880" y="5109463"/>
              <a:ext cx="63350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900" dirty="0">
                  <a:solidFill>
                    <a:schemeClr val="tx1"/>
                  </a:solidFill>
                </a:rPr>
                <a:t>Classe 2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5695790" y="3590682"/>
            <a:ext cx="2061394" cy="1290168"/>
            <a:chOff x="4904464" y="4347612"/>
            <a:chExt cx="2061394" cy="1290168"/>
          </a:xfrm>
        </p:grpSpPr>
        <p:grpSp>
          <p:nvGrpSpPr>
            <p:cNvPr id="93" name="Groupe 92"/>
            <p:cNvGrpSpPr/>
            <p:nvPr/>
          </p:nvGrpSpPr>
          <p:grpSpPr>
            <a:xfrm>
              <a:off x="4904464" y="4347612"/>
              <a:ext cx="1755768" cy="1290168"/>
              <a:chOff x="4904464" y="4347612"/>
              <a:chExt cx="1755768" cy="1290168"/>
            </a:xfrm>
          </p:grpSpPr>
          <p:sp>
            <p:nvSpPr>
              <p:cNvPr id="96" name="Oval 109"/>
              <p:cNvSpPr>
                <a:spLocks noChangeArrowheads="1"/>
              </p:cNvSpPr>
              <p:nvPr/>
            </p:nvSpPr>
            <p:spPr bwMode="auto">
              <a:xfrm rot="19578596">
                <a:off x="5646679" y="4347612"/>
                <a:ext cx="1013553" cy="760165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110"/>
              <p:cNvSpPr>
                <a:spLocks noChangeArrowheads="1"/>
              </p:cNvSpPr>
              <p:nvPr/>
            </p:nvSpPr>
            <p:spPr bwMode="auto">
              <a:xfrm rot="19578596">
                <a:off x="4904464" y="4877615"/>
                <a:ext cx="896360" cy="760165"/>
              </a:xfrm>
              <a:prstGeom prst="ellipse">
                <a:avLst/>
              </a:prstGeom>
              <a:noFill/>
              <a:ln w="28575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5645720" y="5406545"/>
              <a:ext cx="66075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900" dirty="0">
                  <a:solidFill>
                    <a:schemeClr val="tx1"/>
                  </a:solidFill>
                </a:rPr>
                <a:t>Cluster 1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285864" y="4966795"/>
              <a:ext cx="67999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900" dirty="0">
                  <a:solidFill>
                    <a:schemeClr val="tx1"/>
                  </a:solidFill>
                </a:rPr>
                <a:t>Cluster 2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1652296" y="3699056"/>
            <a:ext cx="1526663" cy="1121243"/>
            <a:chOff x="2228359" y="4455985"/>
            <a:chExt cx="1526663" cy="1121243"/>
          </a:xfrm>
        </p:grpSpPr>
        <p:grpSp>
          <p:nvGrpSpPr>
            <p:cNvPr id="99" name="Groupe 98"/>
            <p:cNvGrpSpPr/>
            <p:nvPr/>
          </p:nvGrpSpPr>
          <p:grpSpPr>
            <a:xfrm>
              <a:off x="2228359" y="4968040"/>
              <a:ext cx="737993" cy="609188"/>
              <a:chOff x="2228359" y="4968040"/>
              <a:chExt cx="737993" cy="609188"/>
            </a:xfrm>
          </p:grpSpPr>
          <p:sp>
            <p:nvSpPr>
              <p:cNvPr id="109" name="AutoShape 20"/>
              <p:cNvSpPr>
                <a:spLocks noChangeArrowheads="1"/>
              </p:cNvSpPr>
              <p:nvPr/>
            </p:nvSpPr>
            <p:spPr bwMode="auto">
              <a:xfrm rot="19538018">
                <a:off x="2658063" y="4968040"/>
                <a:ext cx="91853" cy="89742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" name="AutoShape 21"/>
              <p:cNvSpPr>
                <a:spLocks noChangeArrowheads="1"/>
              </p:cNvSpPr>
              <p:nvPr/>
            </p:nvSpPr>
            <p:spPr bwMode="auto">
              <a:xfrm rot="19538018">
                <a:off x="2874499" y="5060949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" name="AutoShape 24"/>
              <p:cNvSpPr>
                <a:spLocks noChangeArrowheads="1"/>
              </p:cNvSpPr>
              <p:nvPr/>
            </p:nvSpPr>
            <p:spPr bwMode="auto">
              <a:xfrm rot="19538018">
                <a:off x="2484915" y="5026108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" name="AutoShape 26"/>
              <p:cNvSpPr>
                <a:spLocks noChangeArrowheads="1"/>
              </p:cNvSpPr>
              <p:nvPr/>
            </p:nvSpPr>
            <p:spPr bwMode="auto">
              <a:xfrm rot="19538018">
                <a:off x="2617943" y="5487486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" name="AutoShape 27"/>
              <p:cNvSpPr>
                <a:spLocks noChangeArrowheads="1"/>
              </p:cNvSpPr>
              <p:nvPr/>
            </p:nvSpPr>
            <p:spPr bwMode="auto">
              <a:xfrm rot="19538018">
                <a:off x="2228359" y="5230930"/>
                <a:ext cx="90797" cy="90797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" name="AutoShape 28"/>
              <p:cNvSpPr>
                <a:spLocks noChangeArrowheads="1"/>
              </p:cNvSpPr>
              <p:nvPr/>
            </p:nvSpPr>
            <p:spPr bwMode="auto">
              <a:xfrm rot="19538018">
                <a:off x="2320212" y="5409358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" name="AutoShape 29"/>
              <p:cNvSpPr>
                <a:spLocks noChangeArrowheads="1"/>
              </p:cNvSpPr>
              <p:nvPr/>
            </p:nvSpPr>
            <p:spPr bwMode="auto">
              <a:xfrm rot="19538018">
                <a:off x="2472245" y="5275273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" name="AutoShape 30"/>
              <p:cNvSpPr>
                <a:spLocks noChangeArrowheads="1"/>
              </p:cNvSpPr>
              <p:nvPr/>
            </p:nvSpPr>
            <p:spPr bwMode="auto">
              <a:xfrm rot="19538018">
                <a:off x="2875555" y="5329118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0" name="Groupe 99"/>
            <p:cNvGrpSpPr/>
            <p:nvPr/>
          </p:nvGrpSpPr>
          <p:grpSpPr>
            <a:xfrm>
              <a:off x="3067707" y="4455985"/>
              <a:ext cx="687315" cy="531059"/>
              <a:chOff x="3067707" y="4455985"/>
              <a:chExt cx="687315" cy="531059"/>
            </a:xfrm>
          </p:grpSpPr>
          <p:sp>
            <p:nvSpPr>
              <p:cNvPr id="101" name="AutoShape 31"/>
              <p:cNvSpPr>
                <a:spLocks noChangeArrowheads="1"/>
              </p:cNvSpPr>
              <p:nvPr/>
            </p:nvSpPr>
            <p:spPr bwMode="auto">
              <a:xfrm rot="19538018">
                <a:off x="3405558" y="4455985"/>
                <a:ext cx="91853" cy="89741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AutoShape 32"/>
              <p:cNvSpPr>
                <a:spLocks noChangeArrowheads="1"/>
              </p:cNvSpPr>
              <p:nvPr/>
            </p:nvSpPr>
            <p:spPr bwMode="auto">
              <a:xfrm rot="19538018">
                <a:off x="3566037" y="4467598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AutoShape 34"/>
              <p:cNvSpPr>
                <a:spLocks noChangeArrowheads="1"/>
              </p:cNvSpPr>
              <p:nvPr/>
            </p:nvSpPr>
            <p:spPr bwMode="auto">
              <a:xfrm rot="19538018">
                <a:off x="3664225" y="4610129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AutoShape 35"/>
              <p:cNvSpPr>
                <a:spLocks noChangeArrowheads="1"/>
              </p:cNvSpPr>
              <p:nvPr/>
            </p:nvSpPr>
            <p:spPr bwMode="auto">
              <a:xfrm rot="19538018">
                <a:off x="3108883" y="4599572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AutoShape 36"/>
              <p:cNvSpPr>
                <a:spLocks noChangeArrowheads="1"/>
              </p:cNvSpPr>
              <p:nvPr/>
            </p:nvSpPr>
            <p:spPr bwMode="auto">
              <a:xfrm rot="19538018">
                <a:off x="3401335" y="4849792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" name="AutoShape 37"/>
              <p:cNvSpPr>
                <a:spLocks noChangeArrowheads="1"/>
              </p:cNvSpPr>
              <p:nvPr/>
            </p:nvSpPr>
            <p:spPr bwMode="auto">
              <a:xfrm rot="19538018">
                <a:off x="3240856" y="4839234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" name="AutoShape 39"/>
              <p:cNvSpPr>
                <a:spLocks noChangeArrowheads="1"/>
              </p:cNvSpPr>
              <p:nvPr/>
            </p:nvSpPr>
            <p:spPr bwMode="auto">
              <a:xfrm rot="19538018">
                <a:off x="3067707" y="4897303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" name="AutoShape 41"/>
              <p:cNvSpPr>
                <a:spLocks noChangeArrowheads="1"/>
              </p:cNvSpPr>
              <p:nvPr/>
            </p:nvSpPr>
            <p:spPr bwMode="auto">
              <a:xfrm rot="19538018">
                <a:off x="3623050" y="4818119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rgbClr val="1F4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7" name="Groupe 116"/>
          <p:cNvGrpSpPr/>
          <p:nvPr/>
        </p:nvGrpSpPr>
        <p:grpSpPr>
          <a:xfrm>
            <a:off x="5764053" y="3702550"/>
            <a:ext cx="1529919" cy="1124939"/>
            <a:chOff x="-704592" y="4776467"/>
            <a:chExt cx="1529919" cy="1124939"/>
          </a:xfrm>
        </p:grpSpPr>
        <p:sp>
          <p:nvSpPr>
            <p:cNvPr id="118" name="AutoShape 22"/>
            <p:cNvSpPr>
              <a:spLocks noChangeArrowheads="1"/>
            </p:cNvSpPr>
            <p:nvPr/>
          </p:nvSpPr>
          <p:spPr bwMode="auto">
            <a:xfrm rot="19538018">
              <a:off x="-408884" y="5446362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23"/>
            <p:cNvSpPr>
              <a:spLocks noChangeArrowheads="1"/>
            </p:cNvSpPr>
            <p:nvPr/>
          </p:nvSpPr>
          <p:spPr bwMode="auto">
            <a:xfrm rot="19538018">
              <a:off x="-214620" y="5463255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25"/>
            <p:cNvSpPr>
              <a:spLocks noChangeArrowheads="1"/>
            </p:cNvSpPr>
            <p:nvPr/>
          </p:nvSpPr>
          <p:spPr bwMode="auto">
            <a:xfrm rot="19538018">
              <a:off x="-276911" y="5686026"/>
              <a:ext cx="90797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33"/>
            <p:cNvSpPr>
              <a:spLocks noChangeArrowheads="1"/>
            </p:cNvSpPr>
            <p:nvPr/>
          </p:nvSpPr>
          <p:spPr bwMode="auto">
            <a:xfrm rot="19538018">
              <a:off x="434687" y="4988152"/>
              <a:ext cx="91854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38"/>
            <p:cNvSpPr>
              <a:spLocks noChangeArrowheads="1"/>
            </p:cNvSpPr>
            <p:nvPr/>
          </p:nvSpPr>
          <p:spPr bwMode="auto">
            <a:xfrm rot="19538018">
              <a:off x="199248" y="5089507"/>
              <a:ext cx="91853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40"/>
            <p:cNvSpPr>
              <a:spLocks noChangeArrowheads="1"/>
            </p:cNvSpPr>
            <p:nvPr/>
          </p:nvSpPr>
          <p:spPr bwMode="auto">
            <a:xfrm rot="19538018">
              <a:off x="359727" y="4920582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124" name="Groupe 123"/>
            <p:cNvGrpSpPr/>
            <p:nvPr/>
          </p:nvGrpSpPr>
          <p:grpSpPr>
            <a:xfrm>
              <a:off x="-701336" y="4780163"/>
              <a:ext cx="1526663" cy="1121243"/>
              <a:chOff x="2231615" y="4459681"/>
              <a:chExt cx="1526663" cy="1121243"/>
            </a:xfrm>
          </p:grpSpPr>
          <p:sp>
            <p:nvSpPr>
              <p:cNvPr id="164" name="AutoShape 20"/>
              <p:cNvSpPr>
                <a:spLocks noChangeArrowheads="1"/>
              </p:cNvSpPr>
              <p:nvPr/>
            </p:nvSpPr>
            <p:spPr bwMode="auto">
              <a:xfrm rot="19538018">
                <a:off x="2661319" y="4971736"/>
                <a:ext cx="91853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" name="AutoShape 21"/>
              <p:cNvSpPr>
                <a:spLocks noChangeArrowheads="1"/>
              </p:cNvSpPr>
              <p:nvPr/>
            </p:nvSpPr>
            <p:spPr bwMode="auto">
              <a:xfrm rot="19538018">
                <a:off x="2877755" y="5064645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" name="AutoShape 24"/>
              <p:cNvSpPr>
                <a:spLocks noChangeArrowheads="1"/>
              </p:cNvSpPr>
              <p:nvPr/>
            </p:nvSpPr>
            <p:spPr bwMode="auto">
              <a:xfrm rot="19538018">
                <a:off x="2488171" y="5029804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" name="AutoShape 26"/>
              <p:cNvSpPr>
                <a:spLocks noChangeArrowheads="1"/>
              </p:cNvSpPr>
              <p:nvPr/>
            </p:nvSpPr>
            <p:spPr bwMode="auto">
              <a:xfrm rot="19538018">
                <a:off x="2621199" y="5491182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" name="AutoShape 27"/>
              <p:cNvSpPr>
                <a:spLocks noChangeArrowheads="1"/>
              </p:cNvSpPr>
              <p:nvPr/>
            </p:nvSpPr>
            <p:spPr bwMode="auto">
              <a:xfrm rot="19538018">
                <a:off x="2231615" y="5234626"/>
                <a:ext cx="90797" cy="90797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9" name="AutoShape 28"/>
              <p:cNvSpPr>
                <a:spLocks noChangeArrowheads="1"/>
              </p:cNvSpPr>
              <p:nvPr/>
            </p:nvSpPr>
            <p:spPr bwMode="auto">
              <a:xfrm rot="19538018">
                <a:off x="2323468" y="5413054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" name="AutoShape 29"/>
              <p:cNvSpPr>
                <a:spLocks noChangeArrowheads="1"/>
              </p:cNvSpPr>
              <p:nvPr/>
            </p:nvSpPr>
            <p:spPr bwMode="auto">
              <a:xfrm rot="19538018">
                <a:off x="2475501" y="5278969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AutoShape 30"/>
              <p:cNvSpPr>
                <a:spLocks noChangeArrowheads="1"/>
              </p:cNvSpPr>
              <p:nvPr/>
            </p:nvSpPr>
            <p:spPr bwMode="auto">
              <a:xfrm rot="19538018">
                <a:off x="2878811" y="5332814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" name="AutoShape 31"/>
              <p:cNvSpPr>
                <a:spLocks noChangeArrowheads="1"/>
              </p:cNvSpPr>
              <p:nvPr/>
            </p:nvSpPr>
            <p:spPr bwMode="auto">
              <a:xfrm rot="19538018">
                <a:off x="3408814" y="4459681"/>
                <a:ext cx="91853" cy="89741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" name="AutoShape 32"/>
              <p:cNvSpPr>
                <a:spLocks noChangeArrowheads="1"/>
              </p:cNvSpPr>
              <p:nvPr/>
            </p:nvSpPr>
            <p:spPr bwMode="auto">
              <a:xfrm rot="19538018">
                <a:off x="3569293" y="4471294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" name="AutoShape 34"/>
              <p:cNvSpPr>
                <a:spLocks noChangeArrowheads="1"/>
              </p:cNvSpPr>
              <p:nvPr/>
            </p:nvSpPr>
            <p:spPr bwMode="auto">
              <a:xfrm rot="19538018">
                <a:off x="3667481" y="4613825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" name="AutoShape 35"/>
              <p:cNvSpPr>
                <a:spLocks noChangeArrowheads="1"/>
              </p:cNvSpPr>
              <p:nvPr/>
            </p:nvSpPr>
            <p:spPr bwMode="auto">
              <a:xfrm rot="19538018">
                <a:off x="3112139" y="4603268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" name="AutoShape 36"/>
              <p:cNvSpPr>
                <a:spLocks noChangeArrowheads="1"/>
              </p:cNvSpPr>
              <p:nvPr/>
            </p:nvSpPr>
            <p:spPr bwMode="auto">
              <a:xfrm rot="19538018">
                <a:off x="3404591" y="4853488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" name="AutoShape 37"/>
              <p:cNvSpPr>
                <a:spLocks noChangeArrowheads="1"/>
              </p:cNvSpPr>
              <p:nvPr/>
            </p:nvSpPr>
            <p:spPr bwMode="auto">
              <a:xfrm rot="19538018">
                <a:off x="3244112" y="4842930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" name="AutoShape 39"/>
              <p:cNvSpPr>
                <a:spLocks noChangeArrowheads="1"/>
              </p:cNvSpPr>
              <p:nvPr/>
            </p:nvSpPr>
            <p:spPr bwMode="auto">
              <a:xfrm rot="19538018">
                <a:off x="3070963" y="4900999"/>
                <a:ext cx="90797" cy="89741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" name="AutoShape 41"/>
              <p:cNvSpPr>
                <a:spLocks noChangeArrowheads="1"/>
              </p:cNvSpPr>
              <p:nvPr/>
            </p:nvSpPr>
            <p:spPr bwMode="auto">
              <a:xfrm rot="19538018">
                <a:off x="3626306" y="4821815"/>
                <a:ext cx="90797" cy="89742"/>
              </a:xfrm>
              <a:prstGeom prst="star8">
                <a:avLst>
                  <a:gd name="adj" fmla="val 3825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5" name="Group 52"/>
            <p:cNvGrpSpPr>
              <a:grpSpLocks/>
            </p:cNvGrpSpPr>
            <p:nvPr/>
          </p:nvGrpSpPr>
          <p:grpSpPr bwMode="auto">
            <a:xfrm>
              <a:off x="-408884" y="4920582"/>
              <a:ext cx="935425" cy="855185"/>
              <a:chOff x="4037" y="1192"/>
              <a:chExt cx="886" cy="810"/>
            </a:xfrm>
          </p:grpSpPr>
          <p:sp>
            <p:nvSpPr>
              <p:cNvPr id="158" name="AutoShape 46"/>
              <p:cNvSpPr>
                <a:spLocks noChangeArrowheads="1"/>
              </p:cNvSpPr>
              <p:nvPr/>
            </p:nvSpPr>
            <p:spPr bwMode="auto">
              <a:xfrm rot="-2061982">
                <a:off x="4037" y="1690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" name="AutoShape 47"/>
              <p:cNvSpPr>
                <a:spLocks noChangeArrowheads="1"/>
              </p:cNvSpPr>
              <p:nvPr/>
            </p:nvSpPr>
            <p:spPr bwMode="auto">
              <a:xfrm rot="-2061982">
                <a:off x="4221" y="1706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" name="AutoShape 48"/>
              <p:cNvSpPr>
                <a:spLocks noChangeArrowheads="1"/>
              </p:cNvSpPr>
              <p:nvPr/>
            </p:nvSpPr>
            <p:spPr bwMode="auto">
              <a:xfrm rot="-2061982">
                <a:off x="4162" y="1917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" name="AutoShape 49"/>
              <p:cNvSpPr>
                <a:spLocks noChangeArrowheads="1"/>
              </p:cNvSpPr>
              <p:nvPr/>
            </p:nvSpPr>
            <p:spPr bwMode="auto">
              <a:xfrm rot="-2061982">
                <a:off x="4836" y="1256"/>
                <a:ext cx="87" cy="85"/>
              </a:xfrm>
              <a:prstGeom prst="star8">
                <a:avLst>
                  <a:gd name="adj" fmla="val 38250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" name="AutoShape 50"/>
              <p:cNvSpPr>
                <a:spLocks noChangeArrowheads="1"/>
              </p:cNvSpPr>
              <p:nvPr/>
            </p:nvSpPr>
            <p:spPr bwMode="auto">
              <a:xfrm rot="-2061982">
                <a:off x="4613" y="1352"/>
                <a:ext cx="87" cy="85"/>
              </a:xfrm>
              <a:prstGeom prst="star8">
                <a:avLst>
                  <a:gd name="adj" fmla="val 38250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" name="AutoShape 51"/>
              <p:cNvSpPr>
                <a:spLocks noChangeArrowheads="1"/>
              </p:cNvSpPr>
              <p:nvPr/>
            </p:nvSpPr>
            <p:spPr bwMode="auto">
              <a:xfrm rot="-2061982">
                <a:off x="4765" y="1192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6" name="AutoShape 55"/>
            <p:cNvSpPr>
              <a:spLocks noChangeArrowheads="1"/>
            </p:cNvSpPr>
            <p:nvPr/>
          </p:nvSpPr>
          <p:spPr bwMode="auto">
            <a:xfrm rot="19538018">
              <a:off x="-408884" y="5446362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56"/>
            <p:cNvSpPr>
              <a:spLocks noChangeArrowheads="1"/>
            </p:cNvSpPr>
            <p:nvPr/>
          </p:nvSpPr>
          <p:spPr bwMode="auto">
            <a:xfrm rot="19538018">
              <a:off x="-214620" y="5463255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58"/>
            <p:cNvSpPr>
              <a:spLocks noChangeArrowheads="1"/>
            </p:cNvSpPr>
            <p:nvPr/>
          </p:nvSpPr>
          <p:spPr bwMode="auto">
            <a:xfrm rot="19538018">
              <a:off x="-276911" y="5686026"/>
              <a:ext cx="90797" cy="89741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66"/>
            <p:cNvSpPr>
              <a:spLocks noChangeArrowheads="1"/>
            </p:cNvSpPr>
            <p:nvPr/>
          </p:nvSpPr>
          <p:spPr bwMode="auto">
            <a:xfrm rot="19538018">
              <a:off x="434687" y="4988152"/>
              <a:ext cx="91854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71"/>
            <p:cNvSpPr>
              <a:spLocks noChangeArrowheads="1"/>
            </p:cNvSpPr>
            <p:nvPr/>
          </p:nvSpPr>
          <p:spPr bwMode="auto">
            <a:xfrm rot="19538018">
              <a:off x="199248" y="5089507"/>
              <a:ext cx="91853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73"/>
            <p:cNvSpPr>
              <a:spLocks noChangeArrowheads="1"/>
            </p:cNvSpPr>
            <p:nvPr/>
          </p:nvSpPr>
          <p:spPr bwMode="auto">
            <a:xfrm rot="19538018">
              <a:off x="359727" y="4920582"/>
              <a:ext cx="90797" cy="89742"/>
            </a:xfrm>
            <a:prstGeom prst="star8">
              <a:avLst>
                <a:gd name="adj" fmla="val 38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132" name="Group 75"/>
            <p:cNvGrpSpPr>
              <a:grpSpLocks/>
            </p:cNvGrpSpPr>
            <p:nvPr/>
          </p:nvGrpSpPr>
          <p:grpSpPr bwMode="auto">
            <a:xfrm>
              <a:off x="-408884" y="4920582"/>
              <a:ext cx="935425" cy="855185"/>
              <a:chOff x="4037" y="1192"/>
              <a:chExt cx="886" cy="810"/>
            </a:xfrm>
          </p:grpSpPr>
          <p:sp>
            <p:nvSpPr>
              <p:cNvPr id="152" name="AutoShape 76"/>
              <p:cNvSpPr>
                <a:spLocks noChangeArrowheads="1"/>
              </p:cNvSpPr>
              <p:nvPr/>
            </p:nvSpPr>
            <p:spPr bwMode="auto">
              <a:xfrm rot="-2061982">
                <a:off x="4037" y="1690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" name="AutoShape 77"/>
              <p:cNvSpPr>
                <a:spLocks noChangeArrowheads="1"/>
              </p:cNvSpPr>
              <p:nvPr/>
            </p:nvSpPr>
            <p:spPr bwMode="auto">
              <a:xfrm rot="-2061982">
                <a:off x="4221" y="1706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" name="AutoShape 78"/>
              <p:cNvSpPr>
                <a:spLocks noChangeArrowheads="1"/>
              </p:cNvSpPr>
              <p:nvPr/>
            </p:nvSpPr>
            <p:spPr bwMode="auto">
              <a:xfrm rot="-2061982">
                <a:off x="4162" y="1917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" name="AutoShape 79"/>
              <p:cNvSpPr>
                <a:spLocks noChangeArrowheads="1"/>
              </p:cNvSpPr>
              <p:nvPr/>
            </p:nvSpPr>
            <p:spPr bwMode="auto">
              <a:xfrm rot="-2061982">
                <a:off x="4836" y="1256"/>
                <a:ext cx="87" cy="85"/>
              </a:xfrm>
              <a:prstGeom prst="star8">
                <a:avLst>
                  <a:gd name="adj" fmla="val 382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" name="AutoShape 80"/>
              <p:cNvSpPr>
                <a:spLocks noChangeArrowheads="1"/>
              </p:cNvSpPr>
              <p:nvPr/>
            </p:nvSpPr>
            <p:spPr bwMode="auto">
              <a:xfrm rot="-2061982">
                <a:off x="4613" y="1352"/>
                <a:ext cx="87" cy="85"/>
              </a:xfrm>
              <a:prstGeom prst="star8">
                <a:avLst>
                  <a:gd name="adj" fmla="val 382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" name="AutoShape 81"/>
              <p:cNvSpPr>
                <a:spLocks noChangeArrowheads="1"/>
              </p:cNvSpPr>
              <p:nvPr/>
            </p:nvSpPr>
            <p:spPr bwMode="auto">
              <a:xfrm rot="-2061982">
                <a:off x="4765" y="1192"/>
                <a:ext cx="86" cy="85"/>
              </a:xfrm>
              <a:prstGeom prst="star8">
                <a:avLst>
                  <a:gd name="adj" fmla="val 382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ZapfDingbats" pitchFamily="82" charset="2"/>
                  <a:defRPr sz="9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endParaRPr lang="fr-FR" altLang="fr-FR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3" name="Groupe 132"/>
            <p:cNvGrpSpPr/>
            <p:nvPr/>
          </p:nvGrpSpPr>
          <p:grpSpPr>
            <a:xfrm>
              <a:off x="-704592" y="4776467"/>
              <a:ext cx="1526663" cy="1121243"/>
              <a:chOff x="2228359" y="4455985"/>
              <a:chExt cx="1526663" cy="1121243"/>
            </a:xfrm>
          </p:grpSpPr>
          <p:grpSp>
            <p:nvGrpSpPr>
              <p:cNvPr id="134" name="Groupe 133"/>
              <p:cNvGrpSpPr/>
              <p:nvPr/>
            </p:nvGrpSpPr>
            <p:grpSpPr>
              <a:xfrm>
                <a:off x="2228359" y="4968040"/>
                <a:ext cx="737993" cy="609188"/>
                <a:chOff x="2228359" y="4968040"/>
                <a:chExt cx="737993" cy="609188"/>
              </a:xfrm>
            </p:grpSpPr>
            <p:sp>
              <p:nvSpPr>
                <p:cNvPr id="144" name="AutoShape 20"/>
                <p:cNvSpPr>
                  <a:spLocks noChangeArrowheads="1"/>
                </p:cNvSpPr>
                <p:nvPr/>
              </p:nvSpPr>
              <p:spPr bwMode="auto">
                <a:xfrm rot="19538018">
                  <a:off x="2658063" y="4968040"/>
                  <a:ext cx="91853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5" name="AutoShape 21"/>
                <p:cNvSpPr>
                  <a:spLocks noChangeArrowheads="1"/>
                </p:cNvSpPr>
                <p:nvPr/>
              </p:nvSpPr>
              <p:spPr bwMode="auto">
                <a:xfrm rot="19538018">
                  <a:off x="2874499" y="5060949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6" name="AutoShape 24"/>
                <p:cNvSpPr>
                  <a:spLocks noChangeArrowheads="1"/>
                </p:cNvSpPr>
                <p:nvPr/>
              </p:nvSpPr>
              <p:spPr bwMode="auto">
                <a:xfrm rot="19538018">
                  <a:off x="2484915" y="5026108"/>
                  <a:ext cx="90797" cy="89741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7" name="AutoShape 26"/>
                <p:cNvSpPr>
                  <a:spLocks noChangeArrowheads="1"/>
                </p:cNvSpPr>
                <p:nvPr/>
              </p:nvSpPr>
              <p:spPr bwMode="auto">
                <a:xfrm rot="19538018">
                  <a:off x="2617943" y="5487486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8" name="AutoShape 27"/>
                <p:cNvSpPr>
                  <a:spLocks noChangeArrowheads="1"/>
                </p:cNvSpPr>
                <p:nvPr/>
              </p:nvSpPr>
              <p:spPr bwMode="auto">
                <a:xfrm rot="19538018">
                  <a:off x="2228359" y="5230930"/>
                  <a:ext cx="90797" cy="90797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9" name="AutoShape 28"/>
                <p:cNvSpPr>
                  <a:spLocks noChangeArrowheads="1"/>
                </p:cNvSpPr>
                <p:nvPr/>
              </p:nvSpPr>
              <p:spPr bwMode="auto">
                <a:xfrm rot="19538018">
                  <a:off x="2320212" y="5409358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0" name="AutoShape 29"/>
                <p:cNvSpPr>
                  <a:spLocks noChangeArrowheads="1"/>
                </p:cNvSpPr>
                <p:nvPr/>
              </p:nvSpPr>
              <p:spPr bwMode="auto">
                <a:xfrm rot="19538018">
                  <a:off x="2472245" y="5275273"/>
                  <a:ext cx="90797" cy="89741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1" name="AutoShape 30"/>
                <p:cNvSpPr>
                  <a:spLocks noChangeArrowheads="1"/>
                </p:cNvSpPr>
                <p:nvPr/>
              </p:nvSpPr>
              <p:spPr bwMode="auto">
                <a:xfrm rot="19538018">
                  <a:off x="2875555" y="5329118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5" name="Groupe 134"/>
              <p:cNvGrpSpPr/>
              <p:nvPr/>
            </p:nvGrpSpPr>
            <p:grpSpPr>
              <a:xfrm>
                <a:off x="3067707" y="4455985"/>
                <a:ext cx="687315" cy="531059"/>
                <a:chOff x="3067707" y="4455985"/>
                <a:chExt cx="687315" cy="531059"/>
              </a:xfrm>
            </p:grpSpPr>
            <p:sp>
              <p:nvSpPr>
                <p:cNvPr id="136" name="AutoShape 31"/>
                <p:cNvSpPr>
                  <a:spLocks noChangeArrowheads="1"/>
                </p:cNvSpPr>
                <p:nvPr/>
              </p:nvSpPr>
              <p:spPr bwMode="auto">
                <a:xfrm rot="19538018">
                  <a:off x="3405558" y="4455985"/>
                  <a:ext cx="91853" cy="89741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7" name="AutoShape 32"/>
                <p:cNvSpPr>
                  <a:spLocks noChangeArrowheads="1"/>
                </p:cNvSpPr>
                <p:nvPr/>
              </p:nvSpPr>
              <p:spPr bwMode="auto">
                <a:xfrm rot="19538018">
                  <a:off x="3566037" y="4467598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8" name="AutoShape 34"/>
                <p:cNvSpPr>
                  <a:spLocks noChangeArrowheads="1"/>
                </p:cNvSpPr>
                <p:nvPr/>
              </p:nvSpPr>
              <p:spPr bwMode="auto">
                <a:xfrm rot="19538018">
                  <a:off x="3664225" y="4610129"/>
                  <a:ext cx="90797" cy="89741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9" name="AutoShape 35"/>
                <p:cNvSpPr>
                  <a:spLocks noChangeArrowheads="1"/>
                </p:cNvSpPr>
                <p:nvPr/>
              </p:nvSpPr>
              <p:spPr bwMode="auto">
                <a:xfrm rot="19538018">
                  <a:off x="3108883" y="4599572"/>
                  <a:ext cx="90797" cy="89741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0" name="AutoShape 36"/>
                <p:cNvSpPr>
                  <a:spLocks noChangeArrowheads="1"/>
                </p:cNvSpPr>
                <p:nvPr/>
              </p:nvSpPr>
              <p:spPr bwMode="auto">
                <a:xfrm rot="19538018">
                  <a:off x="3401335" y="4849792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1" name="AutoShape 37"/>
                <p:cNvSpPr>
                  <a:spLocks noChangeArrowheads="1"/>
                </p:cNvSpPr>
                <p:nvPr/>
              </p:nvSpPr>
              <p:spPr bwMode="auto">
                <a:xfrm rot="19538018">
                  <a:off x="3240856" y="4839234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2" name="AutoShape 39"/>
                <p:cNvSpPr>
                  <a:spLocks noChangeArrowheads="1"/>
                </p:cNvSpPr>
                <p:nvPr/>
              </p:nvSpPr>
              <p:spPr bwMode="auto">
                <a:xfrm rot="19538018">
                  <a:off x="3067707" y="4897303"/>
                  <a:ext cx="90797" cy="89741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3" name="AutoShape 41"/>
                <p:cNvSpPr>
                  <a:spLocks noChangeArrowheads="1"/>
                </p:cNvSpPr>
                <p:nvPr/>
              </p:nvSpPr>
              <p:spPr bwMode="auto">
                <a:xfrm rot="19538018">
                  <a:off x="3623050" y="4818119"/>
                  <a:ext cx="90797" cy="89742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F4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50000"/>
                    <a:buFont typeface="ZapfDingbats" pitchFamily="82" charset="2"/>
                    <a:defRPr sz="900"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endParaRPr lang="fr-FR" altLang="fr-FR" sz="1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2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11F52BE-BD8C-4D82-B82C-12F22F95FA52}" type="slidenum">
              <a:rPr lang="fr-FR" altLang="fr-FR" sz="1200" smtClean="0">
                <a:solidFill>
                  <a:schemeClr val="tx2"/>
                </a:solidFill>
              </a:rPr>
              <a:pPr/>
              <a:t>15</a:t>
            </a:fld>
            <a:endParaRPr lang="fr-FR" altLang="fr-FR" sz="1200" dirty="0">
              <a:solidFill>
                <a:schemeClr val="tx2"/>
              </a:solidFill>
            </a:endParaRP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 dirty="0"/>
              <a:t>Principe de parcimonie - « Rasoir d’</a:t>
            </a:r>
            <a:r>
              <a:rPr lang="fr-FR" altLang="fr-FR" dirty="0" err="1"/>
              <a:t>Ockham</a:t>
            </a:r>
            <a:r>
              <a:rPr lang="fr-FR" altLang="fr-FR" dirty="0"/>
              <a:t> »</a:t>
            </a:r>
          </a:p>
        </p:txBody>
      </p:sp>
      <p:sp>
        <p:nvSpPr>
          <p:cNvPr id="6861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50292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 dirty="0"/>
              <a:t>Sous apprentissage et Sur apprentissage</a:t>
            </a:r>
          </a:p>
          <a:p>
            <a:pPr marL="0" indent="192088">
              <a:lnSpc>
                <a:spcPct val="120000"/>
              </a:lnSpc>
            </a:pPr>
            <a:endParaRPr lang="fr-FR" altLang="fr-FR" dirty="0"/>
          </a:p>
        </p:txBody>
      </p:sp>
      <p:pic>
        <p:nvPicPr>
          <p:cNvPr id="7" name="Picture 2" descr="Résultat de recherche d'images pour &quot;apprentissage rasoir d'ockha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b="12142"/>
          <a:stretch/>
        </p:blipFill>
        <p:spPr bwMode="auto">
          <a:xfrm>
            <a:off x="611560" y="1844824"/>
            <a:ext cx="830150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467" y="6453336"/>
            <a:ext cx="8913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https://openclassrooms.com/courses/evaluez-et-ameliorez-les-performances-d-un-modele-de-machine-learning/comprenez-ce-qui-fait-un-bon-modele-d-apprentissage</a:t>
            </a:r>
          </a:p>
        </p:txBody>
      </p:sp>
    </p:spTree>
    <p:extLst>
      <p:ext uri="{BB962C8B-B14F-4D97-AF65-F5344CB8AC3E}">
        <p14:creationId xmlns:p14="http://schemas.microsoft.com/office/powerpoint/2010/main" val="305974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EE7EEB38-B56D-492C-B8CB-F878CFC5B3FB}" type="slidenum">
              <a:rPr lang="fr-FR" altLang="fr-FR" sz="1200" smtClean="0">
                <a:solidFill>
                  <a:schemeClr val="tx2"/>
                </a:solidFill>
              </a:rPr>
              <a:pPr/>
              <a:t>16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985838" y="1219200"/>
            <a:ext cx="706596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80000"/>
              </a:lnSpc>
              <a:spcBef>
                <a:spcPct val="0"/>
              </a:spcBef>
              <a:buSzTx/>
              <a:buFontTx/>
              <a:buChar char="•"/>
            </a:pPr>
            <a:r>
              <a:rPr lang="fr-FR" altLang="fr-FR" sz="2000"/>
              <a:t>Étape 1 : Poser le problème</a:t>
            </a:r>
          </a:p>
          <a:p>
            <a:pPr algn="l">
              <a:lnSpc>
                <a:spcPct val="180000"/>
              </a:lnSpc>
              <a:spcBef>
                <a:spcPct val="0"/>
              </a:spcBef>
              <a:buSzTx/>
              <a:buFontTx/>
              <a:buChar char="•"/>
            </a:pPr>
            <a:r>
              <a:rPr lang="fr-FR" altLang="fr-FR" sz="2000"/>
              <a:t>Étape 2 : Rechercher les données</a:t>
            </a:r>
          </a:p>
          <a:p>
            <a:pPr algn="l">
              <a:lnSpc>
                <a:spcPct val="180000"/>
              </a:lnSpc>
              <a:spcBef>
                <a:spcPct val="0"/>
              </a:spcBef>
              <a:buSzTx/>
              <a:buFontTx/>
              <a:buChar char="•"/>
            </a:pPr>
            <a:r>
              <a:rPr lang="fr-FR" altLang="fr-FR" sz="2000"/>
              <a:t>Étape 3 : Sélectionner les données pertinentes</a:t>
            </a:r>
          </a:p>
          <a:p>
            <a:pPr algn="l">
              <a:lnSpc>
                <a:spcPct val="180000"/>
              </a:lnSpc>
              <a:spcBef>
                <a:spcPct val="0"/>
              </a:spcBef>
              <a:buSzTx/>
              <a:buFontTx/>
              <a:buChar char="•"/>
            </a:pPr>
            <a:r>
              <a:rPr lang="fr-FR" altLang="fr-FR" sz="2000"/>
              <a:t>Étape 4 : Nettoyer les données</a:t>
            </a:r>
          </a:p>
          <a:p>
            <a:pPr algn="l">
              <a:lnSpc>
                <a:spcPct val="180000"/>
              </a:lnSpc>
              <a:spcBef>
                <a:spcPct val="0"/>
              </a:spcBef>
              <a:buSzTx/>
              <a:buFontTx/>
              <a:buChar char="•"/>
            </a:pPr>
            <a:r>
              <a:rPr lang="fr-FR" altLang="fr-FR" sz="2000"/>
              <a:t>Étape 5 : Transformer les données</a:t>
            </a:r>
          </a:p>
          <a:p>
            <a:pPr algn="l">
              <a:lnSpc>
                <a:spcPct val="180000"/>
              </a:lnSpc>
              <a:spcBef>
                <a:spcPct val="0"/>
              </a:spcBef>
              <a:buSzTx/>
              <a:buFontTx/>
              <a:buChar char="•"/>
            </a:pPr>
            <a:r>
              <a:rPr lang="fr-FR" altLang="fr-FR" sz="2000"/>
              <a:t>Étape 6 : Rechercher les caractéristiques et les modèles</a:t>
            </a:r>
          </a:p>
          <a:p>
            <a:pPr algn="l">
              <a:lnSpc>
                <a:spcPct val="180000"/>
              </a:lnSpc>
              <a:spcBef>
                <a:spcPct val="0"/>
              </a:spcBef>
              <a:buSzTx/>
              <a:buFontTx/>
              <a:buChar char="•"/>
            </a:pPr>
            <a:r>
              <a:rPr lang="fr-FR" altLang="fr-FR" sz="2000"/>
              <a:t>Étape 7 : Évaluer et valider les résultats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BD5E205E-5264-49E7-A9BA-07D65368FCDE}" type="slidenum">
              <a:rPr lang="fr-FR" altLang="fr-FR" sz="1200" smtClean="0">
                <a:solidFill>
                  <a:schemeClr val="tx2"/>
                </a:solidFill>
              </a:rPr>
              <a:pPr/>
              <a:t>17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4864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/>
              <a:t>Un exemple : Classification de fleurs d’iris</a:t>
            </a:r>
          </a:p>
          <a:p>
            <a:pPr lvl="1"/>
            <a:r>
              <a:rPr lang="fr-FR" altLang="fr-FR" sz="1600"/>
              <a:t>Problème :</a:t>
            </a:r>
          </a:p>
          <a:p>
            <a:pPr lvl="1">
              <a:buFont typeface="ZapfDingbats" pitchFamily="82" charset="2"/>
              <a:buNone/>
            </a:pPr>
            <a:r>
              <a:rPr lang="fr-FR" altLang="fr-FR" sz="1600"/>
              <a:t>Connaissant : </a:t>
            </a:r>
          </a:p>
          <a:p>
            <a:pPr lvl="3"/>
            <a:r>
              <a:rPr lang="fr-FR" altLang="fr-FR" sz="1600"/>
              <a:t>la longueur des sépales d’une fleur d’iris</a:t>
            </a:r>
          </a:p>
          <a:p>
            <a:pPr lvl="3"/>
            <a:r>
              <a:rPr lang="fr-FR" altLang="fr-FR" sz="1600"/>
              <a:t>la largeur des sépales d’une fleur d’iris</a:t>
            </a:r>
          </a:p>
          <a:p>
            <a:pPr lvl="3"/>
            <a:r>
              <a:rPr lang="fr-FR" altLang="fr-FR" sz="1600"/>
              <a:t>la longueur des pétales d’une fleur d’iris</a:t>
            </a:r>
          </a:p>
          <a:p>
            <a:pPr lvl="3"/>
            <a:r>
              <a:rPr lang="fr-FR" altLang="fr-FR" sz="1600"/>
              <a:t>la largeur des pétales d’une fleur d’iris</a:t>
            </a:r>
          </a:p>
          <a:p>
            <a:pPr lvl="1">
              <a:buFont typeface="ZapfDingbats" pitchFamily="82" charset="2"/>
              <a:buNone/>
            </a:pPr>
            <a:r>
              <a:rPr lang="fr-FR" altLang="fr-FR" sz="1600"/>
              <a:t>Est-il possible de classer les fleurs dans les catégories suivantes ?</a:t>
            </a:r>
          </a:p>
          <a:p>
            <a:pPr lvl="3"/>
            <a:r>
              <a:rPr lang="fr-FR" altLang="fr-FR" sz="1600"/>
              <a:t>Iris Setosa - classe 1</a:t>
            </a:r>
          </a:p>
          <a:p>
            <a:pPr lvl="3"/>
            <a:r>
              <a:rPr lang="fr-FR" altLang="fr-FR" sz="1600"/>
              <a:t>Iris Versicolour - classe 2</a:t>
            </a:r>
          </a:p>
          <a:p>
            <a:pPr lvl="3"/>
            <a:r>
              <a:rPr lang="fr-FR" altLang="fr-FR" sz="1600"/>
              <a:t>Iris Virginica - classe 3</a:t>
            </a:r>
          </a:p>
          <a:p>
            <a:pPr lvl="3"/>
            <a:endParaRPr lang="fr-FR" altLang="fr-FR" sz="1600"/>
          </a:p>
          <a:p>
            <a:pPr lvl="1"/>
            <a:r>
              <a:rPr lang="fr-FR" altLang="fr-FR" sz="1600"/>
              <a:t>L’objectif est de fournir un modèle de classification qui accepte en entrée les 4 caractéristiques des sépales et des pétales des fleurs d’iris et qui fournit en sortie le numéro de la classe de la fleur (1, 2 ou 3).</a:t>
            </a:r>
          </a:p>
          <a:p>
            <a:pPr lvl="1"/>
            <a:endParaRPr lang="fr-FR" altLang="fr-FR" sz="1600"/>
          </a:p>
          <a:p>
            <a:pPr lvl="1"/>
            <a:r>
              <a:rPr lang="fr-FR" altLang="fr-FR" sz="1600"/>
              <a:t>Les résultats de la classification seront évalués sur une base de données de test représentant 25% des données collectées sous la forme d'une matrice de confusion.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Étape 1: Poser le problème</a:t>
            </a:r>
          </a:p>
        </p:txBody>
      </p:sp>
      <p:pic>
        <p:nvPicPr>
          <p:cNvPr id="37893" name="Picture 7" descr="classic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009B0F0F-006B-4175-9B09-E62A4F914DFF}" type="slidenum">
              <a:rPr lang="fr-FR" altLang="fr-FR" sz="1200" smtClean="0">
                <a:solidFill>
                  <a:schemeClr val="tx2"/>
                </a:solidFill>
              </a:rPr>
              <a:pPr/>
              <a:t>18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4864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/>
              <a:t>Un exemple : Classification de fleurs d’iris</a:t>
            </a:r>
          </a:p>
          <a:p>
            <a:pPr lvl="1"/>
            <a:endParaRPr lang="fr-FR" altLang="fr-FR" sz="1200"/>
          </a:p>
          <a:p>
            <a:pPr lvl="1"/>
            <a:r>
              <a:rPr lang="fr-FR" altLang="fr-FR" sz="1400"/>
              <a:t>Title: Iris Plants Database Updated Sept 21 2000 by C.Blake</a:t>
            </a:r>
          </a:p>
          <a:p>
            <a:pPr lvl="1"/>
            <a:r>
              <a:rPr lang="fr-FR" altLang="fr-FR" sz="1400"/>
              <a:t>File : iris.dat</a:t>
            </a:r>
          </a:p>
          <a:p>
            <a:pPr lvl="1"/>
            <a:r>
              <a:rPr lang="fr-FR" altLang="fr-FR" sz="1400"/>
              <a:t>Sources:</a:t>
            </a:r>
          </a:p>
          <a:p>
            <a:pPr lvl="2"/>
            <a:r>
              <a:rPr lang="fr-FR" altLang="fr-FR" sz="1400"/>
              <a:t>     (a) Creator: R.A. Fisher</a:t>
            </a:r>
          </a:p>
          <a:p>
            <a:pPr lvl="2"/>
            <a:r>
              <a:rPr lang="fr-FR" altLang="fr-FR" sz="1400"/>
              <a:t>     (b) Donor: Michael Marshall</a:t>
            </a:r>
          </a:p>
          <a:p>
            <a:pPr lvl="2"/>
            <a:r>
              <a:rPr lang="fr-FR" altLang="fr-FR" sz="1400"/>
              <a:t>     (c) Date: July, 1988</a:t>
            </a:r>
          </a:p>
          <a:p>
            <a:pPr lvl="1"/>
            <a:r>
              <a:rPr lang="fr-FR" altLang="fr-FR" sz="1400"/>
              <a:t>Number of Instances: 150 (50 in each of three classes)</a:t>
            </a:r>
          </a:p>
          <a:p>
            <a:pPr lvl="1"/>
            <a:r>
              <a:rPr lang="fr-FR" altLang="fr-FR" sz="1400"/>
              <a:t>Number of Attributes: 4 numeric attributes and the class</a:t>
            </a:r>
          </a:p>
          <a:p>
            <a:pPr lvl="1"/>
            <a:r>
              <a:rPr lang="fr-FR" altLang="fr-FR" sz="1400"/>
              <a:t>Attribute Information:</a:t>
            </a:r>
          </a:p>
          <a:p>
            <a:pPr lvl="2"/>
            <a:r>
              <a:rPr lang="fr-FR" altLang="fr-FR" sz="1400"/>
              <a:t>   1. sepal length in cm</a:t>
            </a:r>
          </a:p>
          <a:p>
            <a:pPr lvl="2"/>
            <a:r>
              <a:rPr lang="fr-FR" altLang="fr-FR" sz="1400"/>
              <a:t>   2. sepal width in cm</a:t>
            </a:r>
          </a:p>
          <a:p>
            <a:pPr lvl="2"/>
            <a:r>
              <a:rPr lang="fr-FR" altLang="fr-FR" sz="1400"/>
              <a:t>   3. petal length in cm</a:t>
            </a:r>
          </a:p>
          <a:p>
            <a:pPr lvl="2"/>
            <a:r>
              <a:rPr lang="fr-FR" altLang="fr-FR" sz="1400"/>
              <a:t>   4. petal width in cm</a:t>
            </a:r>
          </a:p>
          <a:p>
            <a:pPr lvl="2"/>
            <a:r>
              <a:rPr lang="fr-FR" altLang="fr-FR" sz="1400"/>
              <a:t>   5. class: </a:t>
            </a:r>
          </a:p>
          <a:p>
            <a:pPr lvl="2"/>
            <a:r>
              <a:rPr lang="fr-FR" altLang="fr-FR" sz="1400"/>
              <a:t>      -- Iris Setosa</a:t>
            </a:r>
          </a:p>
          <a:p>
            <a:pPr lvl="2"/>
            <a:r>
              <a:rPr lang="fr-FR" altLang="fr-FR" sz="1400"/>
              <a:t>      -- Iris Versicolour</a:t>
            </a:r>
          </a:p>
          <a:p>
            <a:pPr lvl="2"/>
            <a:r>
              <a:rPr lang="fr-FR" altLang="fr-FR" sz="1400"/>
              <a:t>      -- Iris Virginica</a:t>
            </a:r>
          </a:p>
          <a:p>
            <a:pPr lvl="1"/>
            <a:r>
              <a:rPr lang="fr-FR" altLang="fr-FR" sz="1400"/>
              <a:t>Missing Attribute Values: None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2 : Rechercher les données</a:t>
            </a:r>
          </a:p>
        </p:txBody>
      </p:sp>
      <p:pic>
        <p:nvPicPr>
          <p:cNvPr id="39941" name="Picture 5" descr="classic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009B0F0F-006B-4175-9B09-E62A4F914DFF}" type="slidenum">
              <a:rPr lang="fr-FR" altLang="fr-FR" sz="1200" smtClean="0">
                <a:solidFill>
                  <a:schemeClr val="tx2"/>
                </a:solidFill>
              </a:rPr>
              <a:pPr/>
              <a:t>19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4864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 dirty="0"/>
              <a:t>Un exemple : Classification de fleurs d’iris</a:t>
            </a:r>
          </a:p>
          <a:p>
            <a:pPr marL="0" indent="192088">
              <a:buFont typeface="ZapfDingbats" pitchFamily="82" charset="2"/>
              <a:buNone/>
            </a:pPr>
            <a:endParaRPr lang="fr-FR" altLang="fr-FR" dirty="0"/>
          </a:p>
          <a:p>
            <a:pPr marL="0" indent="192088">
              <a:buFont typeface="ZapfDingbats" pitchFamily="82" charset="2"/>
              <a:buNone/>
            </a:pPr>
            <a:r>
              <a:rPr lang="fr-FR" altLang="fr-FR" dirty="0"/>
              <a:t>Extrait de la base de données</a:t>
            </a:r>
          </a:p>
          <a:p>
            <a:pPr lvl="1"/>
            <a:endParaRPr lang="fr-FR" altLang="fr-FR" sz="1200" dirty="0"/>
          </a:p>
          <a:p>
            <a:pPr lvl="1" indent="0">
              <a:buNone/>
            </a:pPr>
            <a:r>
              <a:rPr lang="fr-FR" altLang="fr-FR" sz="1400" dirty="0"/>
              <a:t>5.1,3.5,1.4,0.2,Iris-setosa</a:t>
            </a:r>
          </a:p>
          <a:p>
            <a:pPr lvl="1" indent="0">
              <a:buNone/>
            </a:pPr>
            <a:r>
              <a:rPr lang="fr-FR" altLang="fr-FR" sz="1400" dirty="0"/>
              <a:t>4.9,3.0,1.4,0.2,Iris-setosa</a:t>
            </a:r>
          </a:p>
          <a:p>
            <a:pPr lvl="1" indent="0">
              <a:buNone/>
            </a:pPr>
            <a:r>
              <a:rPr lang="fr-FR" altLang="fr-FR" sz="1400" dirty="0"/>
              <a:t>4.7,3.2,1.3,0.2,Iris-setosa</a:t>
            </a:r>
          </a:p>
          <a:p>
            <a:pPr lvl="1" indent="0">
              <a:buNone/>
            </a:pPr>
            <a:r>
              <a:rPr lang="fr-FR" altLang="fr-FR" sz="1400" dirty="0"/>
              <a:t>...</a:t>
            </a:r>
          </a:p>
          <a:p>
            <a:pPr lvl="1" indent="0">
              <a:buNone/>
            </a:pPr>
            <a:r>
              <a:rPr lang="fr-FR" altLang="fr-FR" sz="1400" dirty="0"/>
              <a:t>7.0,3.2,4.7,1.4,Iris-versicolor</a:t>
            </a:r>
          </a:p>
          <a:p>
            <a:pPr lvl="1" indent="0">
              <a:buNone/>
            </a:pPr>
            <a:r>
              <a:rPr lang="fr-FR" altLang="fr-FR" sz="1400" dirty="0"/>
              <a:t>6.4,3.2,4.5,1.5,Iris-versicolor</a:t>
            </a:r>
          </a:p>
          <a:p>
            <a:pPr lvl="1" indent="0">
              <a:buNone/>
            </a:pPr>
            <a:r>
              <a:rPr lang="fr-FR" altLang="fr-FR" sz="1400" dirty="0"/>
              <a:t>6.9,3.1,4.9,1.5,Iris-versicolor</a:t>
            </a:r>
          </a:p>
          <a:p>
            <a:pPr lvl="1" indent="0">
              <a:buNone/>
            </a:pPr>
            <a:r>
              <a:rPr lang="fr-FR" altLang="fr-FR" sz="1400" dirty="0"/>
              <a:t>...</a:t>
            </a:r>
          </a:p>
          <a:p>
            <a:pPr lvl="1" indent="0">
              <a:buNone/>
            </a:pPr>
            <a:r>
              <a:rPr lang="fr-FR" altLang="fr-FR" sz="1400" dirty="0"/>
              <a:t>6.3,3.3,6.0,2.5,Iris-virginica</a:t>
            </a:r>
          </a:p>
          <a:p>
            <a:pPr lvl="1" indent="0">
              <a:buNone/>
            </a:pPr>
            <a:r>
              <a:rPr lang="fr-FR" altLang="fr-FR" sz="1400" dirty="0"/>
              <a:t>5.8,2.7,5.1,1.9,Iris-virginica</a:t>
            </a:r>
          </a:p>
          <a:p>
            <a:pPr lvl="1" indent="0">
              <a:buNone/>
            </a:pPr>
            <a:r>
              <a:rPr lang="fr-FR" altLang="fr-FR" sz="1400" dirty="0"/>
              <a:t>7.1,3.0,5.9,2.1,Iris-virginica</a:t>
            </a:r>
          </a:p>
          <a:p>
            <a:pPr lvl="1" indent="0">
              <a:buNone/>
            </a:pPr>
            <a:r>
              <a:rPr lang="fr-FR" altLang="fr-FR" sz="1400" dirty="0"/>
              <a:t>...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2 : Rechercher les données</a:t>
            </a:r>
          </a:p>
        </p:txBody>
      </p:sp>
      <p:pic>
        <p:nvPicPr>
          <p:cNvPr id="39941" name="Picture 5" descr="classic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0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2C2AEAF-C302-4BB4-AC98-C2F1755DC75E}" type="slidenum">
              <a:rPr lang="fr-FR" altLang="fr-FR" sz="1200" smtClean="0">
                <a:solidFill>
                  <a:schemeClr val="tx2"/>
                </a:solidFill>
              </a:rPr>
              <a:pPr/>
              <a:t>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045840"/>
            <a:ext cx="8839200" cy="3967336"/>
          </a:xfrm>
        </p:spPr>
        <p:txBody>
          <a:bodyPr/>
          <a:lstStyle/>
          <a:p>
            <a:pPr algn="l"/>
            <a:r>
              <a:rPr lang="fr-FR" altLang="fr-FR" sz="1800" b="0" dirty="0"/>
              <a:t>Mercredi 17 mai 2017 - 9h/12h</a:t>
            </a:r>
            <a:br>
              <a:rPr lang="fr-FR" altLang="fr-FR" sz="1800" b="0" dirty="0"/>
            </a:br>
            <a:r>
              <a:rPr lang="fr-FR" altLang="fr-FR" sz="1800" b="0" dirty="0"/>
              <a:t>	Introduction</a:t>
            </a:r>
            <a:br>
              <a:rPr lang="fr-FR" altLang="fr-FR" sz="1800" b="0" dirty="0"/>
            </a:br>
            <a:r>
              <a:rPr lang="fr-FR" altLang="fr-FR" sz="1800" b="0" dirty="0"/>
              <a:t>	Fondements</a:t>
            </a:r>
            <a:br>
              <a:rPr lang="fr-FR" altLang="fr-FR" sz="1800" b="0" dirty="0"/>
            </a:br>
            <a:r>
              <a:rPr lang="fr-FR" altLang="fr-FR" sz="1800" b="0" dirty="0"/>
              <a:t>	Classification supervisée</a:t>
            </a:r>
            <a:br>
              <a:rPr lang="fr-FR" altLang="fr-FR" sz="1800" b="0" dirty="0"/>
            </a:br>
            <a:r>
              <a:rPr lang="fr-FR" altLang="fr-FR" sz="1800" b="0" dirty="0"/>
              <a:t>		k plus proches voisins</a:t>
            </a:r>
            <a:br>
              <a:rPr lang="fr-FR" altLang="fr-FR" sz="1800" b="0" dirty="0"/>
            </a:br>
            <a:r>
              <a:rPr lang="fr-FR" altLang="fr-FR" sz="1800" b="0" dirty="0"/>
              <a:t>		Arbre de décision</a:t>
            </a:r>
            <a:br>
              <a:rPr lang="fr-FR" altLang="fr-FR" sz="1800" b="0" dirty="0"/>
            </a:br>
            <a:r>
              <a:rPr lang="fr-FR" altLang="fr-FR" sz="1800" b="0" dirty="0"/>
              <a:t>		</a:t>
            </a:r>
            <a:r>
              <a:rPr lang="fr-FR" altLang="fr-FR" sz="1800" b="0" dirty="0" err="1"/>
              <a:t>Naive</a:t>
            </a:r>
            <a:r>
              <a:rPr lang="fr-FR" altLang="fr-FR" sz="1800" b="0" dirty="0"/>
              <a:t> Bayes</a:t>
            </a:r>
            <a:br>
              <a:rPr lang="fr-FR" altLang="fr-FR" sz="1800" b="0" dirty="0"/>
            </a:br>
            <a:r>
              <a:rPr lang="fr-FR" altLang="fr-FR" sz="1800" b="0" dirty="0"/>
              <a:t>		SVM</a:t>
            </a:r>
            <a:br>
              <a:rPr lang="fr-FR" altLang="fr-FR" sz="1800" b="0" dirty="0"/>
            </a:br>
            <a:br>
              <a:rPr lang="fr-FR" altLang="fr-FR" sz="1800" b="0" dirty="0"/>
            </a:br>
            <a:r>
              <a:rPr lang="fr-FR" altLang="fr-FR" sz="1800" b="0" dirty="0"/>
              <a:t>Mercredi 17 mai 2017 - 14h/17h</a:t>
            </a:r>
            <a:br>
              <a:rPr lang="fr-FR" altLang="fr-FR" sz="1800" b="0" dirty="0"/>
            </a:br>
            <a:r>
              <a:rPr lang="fr-FR" altLang="fr-FR" sz="1800" b="0" dirty="0"/>
              <a:t>	</a:t>
            </a:r>
            <a:r>
              <a:rPr lang="fr-FR" altLang="fr-FR" sz="1800" b="0" dirty="0" err="1"/>
              <a:t>Sparse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Methods</a:t>
            </a:r>
            <a:br>
              <a:rPr lang="fr-FR" altLang="fr-FR" sz="1800" b="0" dirty="0"/>
            </a:br>
            <a:r>
              <a:rPr lang="fr-FR" altLang="fr-FR" sz="1800" b="0" dirty="0"/>
              <a:t> </a:t>
            </a:r>
            <a:br>
              <a:rPr lang="fr-FR" altLang="fr-FR" sz="1800" b="0" dirty="0"/>
            </a:br>
            <a:r>
              <a:rPr lang="fr-FR" altLang="fr-FR" sz="1800" b="0" dirty="0"/>
              <a:t>Vendredi 15 septembre 2017 - 9h/12h</a:t>
            </a:r>
            <a:br>
              <a:rPr lang="fr-FR" altLang="fr-FR" sz="1800" b="0" dirty="0"/>
            </a:br>
            <a:r>
              <a:rPr lang="fr-FR" altLang="fr-FR" sz="1800" b="0" dirty="0"/>
              <a:t>	Classification non supervisée</a:t>
            </a:r>
            <a:br>
              <a:rPr lang="fr-FR" altLang="fr-FR" sz="1800" b="0" dirty="0"/>
            </a:br>
            <a:endParaRPr lang="fr-FR" altLang="fr-FR" sz="1800" b="0" dirty="0"/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>
            <a:off x="304800" y="7620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>
            <a:off x="4508393" y="1808623"/>
            <a:ext cx="0" cy="1224136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0" y="2024647"/>
            <a:ext cx="2396810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Illustration</a:t>
            </a:r>
          </a:p>
          <a:p>
            <a:pPr algn="l"/>
            <a:r>
              <a:rPr lang="fr-FR" sz="1400" dirty="0"/>
              <a:t>- Logiciel </a:t>
            </a:r>
            <a:r>
              <a:rPr lang="fr-FR" sz="1400" dirty="0" err="1"/>
              <a:t>Weka</a:t>
            </a:r>
            <a:endParaRPr lang="fr-FR" sz="1400" dirty="0"/>
          </a:p>
          <a:p>
            <a:pPr algn="l"/>
            <a:r>
              <a:rPr lang="fr-FR" sz="1400" dirty="0"/>
              <a:t>- Base de données Diabète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SzTx/>
              <a:buFontTx/>
            </a:pPr>
            <a:r>
              <a:rPr lang="fr-FR" altLang="fr-FR" dirty="0"/>
              <a:t>Initiation à l'apprentissage Artificiel (Machine Learning)</a:t>
            </a:r>
            <a:br>
              <a:rPr lang="fr-FR" altLang="fr-FR" dirty="0"/>
            </a:br>
            <a:r>
              <a:rPr lang="fr-FR" altLang="fr-FR" dirty="0"/>
              <a:t>Partie 1 : Fondements et Méthodes</a:t>
            </a:r>
            <a:endParaRPr lang="fr-FR" altLang="fr-FR" kern="0" dirty="0"/>
          </a:p>
        </p:txBody>
      </p:sp>
      <p:sp>
        <p:nvSpPr>
          <p:cNvPr id="13" name="Rectangle 1029"/>
          <p:cNvSpPr>
            <a:spLocks noChangeArrowheads="1"/>
          </p:cNvSpPr>
          <p:nvPr/>
        </p:nvSpPr>
        <p:spPr bwMode="auto">
          <a:xfrm>
            <a:off x="304800" y="50292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" y="5498983"/>
            <a:ext cx="1981302" cy="1212912"/>
          </a:xfrm>
          <a:prstGeom prst="rect">
            <a:avLst/>
          </a:prstGeom>
        </p:spPr>
      </p:pic>
      <p:pic>
        <p:nvPicPr>
          <p:cNvPr id="1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78" y="5680990"/>
            <a:ext cx="1291616" cy="8488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6" name="Text Box 1027"/>
          <p:cNvSpPr txBox="1">
            <a:spLocks noChangeArrowheads="1"/>
          </p:cNvSpPr>
          <p:nvPr/>
        </p:nvSpPr>
        <p:spPr bwMode="auto">
          <a:xfrm>
            <a:off x="2599824" y="4509120"/>
            <a:ext cx="63803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Mines Alès – </a:t>
            </a:r>
            <a:r>
              <a:rPr lang="fr-FR" altLang="fr-FR" sz="1800" dirty="0" err="1"/>
              <a:t>EuroMov</a:t>
            </a:r>
            <a:r>
              <a:rPr lang="fr-FR" altLang="fr-FR" sz="1800" dirty="0"/>
              <a:t> - Axe </a:t>
            </a:r>
            <a:r>
              <a:rPr lang="fr-FR" altLang="fr-FR" sz="1800" dirty="0" err="1"/>
              <a:t>Biomedical</a:t>
            </a:r>
            <a:r>
              <a:rPr lang="fr-FR" altLang="fr-FR" sz="1800" dirty="0"/>
              <a:t> Signal </a:t>
            </a:r>
            <a:r>
              <a:rPr lang="fr-FR" altLang="fr-FR" sz="1800" dirty="0" err="1"/>
              <a:t>Processing</a:t>
            </a:r>
            <a:r>
              <a:rPr lang="fr-FR" altLang="fr-FR" sz="1800" dirty="0"/>
              <a:t> 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Stefan </a:t>
            </a:r>
            <a:r>
              <a:rPr lang="fr-FR" altLang="fr-FR" sz="1800" dirty="0" err="1"/>
              <a:t>Janaqi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Vincent </a:t>
            </a:r>
            <a:r>
              <a:rPr lang="fr-FR" altLang="fr-FR" sz="1800" dirty="0" err="1"/>
              <a:t>Derozier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Pierre Jean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Gérard Dray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prenom.nom@mines-ales.fr</a:t>
            </a:r>
          </a:p>
        </p:txBody>
      </p:sp>
    </p:spTree>
    <p:extLst>
      <p:ext uri="{BB962C8B-B14F-4D97-AF65-F5344CB8AC3E}">
        <p14:creationId xmlns:p14="http://schemas.microsoft.com/office/powerpoint/2010/main" val="697013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BFBA5D23-4B9E-44B4-A4A0-DA82ED2E8E6D}" type="slidenum">
              <a:rPr lang="fr-FR" altLang="fr-FR" sz="1200" smtClean="0">
                <a:solidFill>
                  <a:schemeClr val="tx2"/>
                </a:solidFill>
              </a:rPr>
              <a:pPr/>
              <a:t>20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3 : Sélectionner les données pertinentes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2895600"/>
          </a:xfrm>
        </p:spPr>
        <p:txBody>
          <a:bodyPr/>
          <a:lstStyle/>
          <a:p>
            <a:pPr marL="0" indent="192088">
              <a:lnSpc>
                <a:spcPct val="110000"/>
              </a:lnSpc>
            </a:pPr>
            <a:r>
              <a:rPr lang="fr-FR" altLang="fr-FR" dirty="0"/>
              <a:t>Réduire les dimensions</a:t>
            </a:r>
          </a:p>
          <a:p>
            <a:pPr lvl="2">
              <a:lnSpc>
                <a:spcPct val="110000"/>
              </a:lnSpc>
            </a:pPr>
            <a:r>
              <a:rPr lang="fr-FR" altLang="fr-FR" dirty="0"/>
              <a:t>Expertise humaine</a:t>
            </a:r>
          </a:p>
          <a:p>
            <a:pPr lvl="2">
              <a:lnSpc>
                <a:spcPct val="110000"/>
              </a:lnSpc>
            </a:pPr>
            <a:r>
              <a:rPr lang="fr-FR" altLang="fr-FR" dirty="0"/>
              <a:t>Analyses graphiques</a:t>
            </a:r>
          </a:p>
          <a:p>
            <a:pPr lvl="2">
              <a:lnSpc>
                <a:spcPct val="110000"/>
              </a:lnSpc>
            </a:pPr>
            <a:r>
              <a:rPr lang="fr-FR" altLang="fr-FR" dirty="0"/>
              <a:t>Analyses de corrélation</a:t>
            </a:r>
          </a:p>
          <a:p>
            <a:pPr lvl="2">
              <a:lnSpc>
                <a:spcPct val="110000"/>
              </a:lnSpc>
            </a:pPr>
            <a:r>
              <a:rPr lang="fr-FR" altLang="fr-FR" dirty="0"/>
              <a:t>Analyse en composantes principales</a:t>
            </a:r>
          </a:p>
          <a:p>
            <a:pPr lvl="2">
              <a:lnSpc>
                <a:spcPct val="110000"/>
              </a:lnSpc>
            </a:pPr>
            <a:r>
              <a:rPr lang="fr-FR" altLang="fr-FR" dirty="0"/>
              <a:t> ...</a:t>
            </a: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3455988" y="3200400"/>
            <a:ext cx="15240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Zone</a:t>
            </a:r>
          </a:p>
          <a:p>
            <a:r>
              <a:rPr lang="fr-FR" altLang="fr-FR" sz="1600"/>
              <a:t>optimale</a:t>
            </a: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4979988" y="3200400"/>
            <a:ext cx="15240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Temps de</a:t>
            </a:r>
          </a:p>
          <a:p>
            <a:r>
              <a:rPr lang="fr-FR" altLang="fr-FR" sz="1600"/>
              <a:t>calcul long</a:t>
            </a: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3455988" y="4724400"/>
            <a:ext cx="15240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Multiplication</a:t>
            </a:r>
          </a:p>
          <a:p>
            <a:r>
              <a:rPr lang="fr-FR" altLang="fr-FR" sz="1600"/>
              <a:t>des</a:t>
            </a:r>
          </a:p>
          <a:p>
            <a:r>
              <a:rPr lang="fr-FR" altLang="fr-FR" sz="1600"/>
              <a:t>apprentissages</a:t>
            </a:r>
          </a:p>
          <a:p>
            <a:r>
              <a:rPr lang="fr-FR" altLang="fr-FR" sz="1600"/>
              <a:t>pour s’assurer</a:t>
            </a:r>
          </a:p>
          <a:p>
            <a:r>
              <a:rPr lang="fr-FR" altLang="fr-FR" sz="1600"/>
              <a:t>de la stabilité</a:t>
            </a:r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4979988" y="4724400"/>
            <a:ext cx="15240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Trop peu</a:t>
            </a:r>
          </a:p>
          <a:p>
            <a:r>
              <a:rPr lang="fr-FR" altLang="fr-FR" sz="1600"/>
              <a:t>d’exemples</a:t>
            </a:r>
          </a:p>
          <a:p>
            <a:r>
              <a:rPr lang="fr-FR" altLang="fr-FR" sz="1600"/>
              <a:t>par rapport</a:t>
            </a:r>
          </a:p>
          <a:p>
            <a:r>
              <a:rPr lang="fr-FR" altLang="fr-FR" sz="1600"/>
              <a:t>à la taille</a:t>
            </a:r>
          </a:p>
          <a:p>
            <a:r>
              <a:rPr lang="fr-FR" altLang="fr-FR" sz="1600"/>
              <a:t>du problème</a:t>
            </a:r>
          </a:p>
        </p:txBody>
      </p:sp>
      <p:sp>
        <p:nvSpPr>
          <p:cNvPr id="40969" name="Line 19"/>
          <p:cNvSpPr>
            <a:spLocks noChangeShapeType="1"/>
          </p:cNvSpPr>
          <p:nvPr/>
        </p:nvSpPr>
        <p:spPr bwMode="auto">
          <a:xfrm>
            <a:off x="3455988" y="6248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 flipV="1">
            <a:off x="3455988" y="3048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3551079" y="6369050"/>
            <a:ext cx="29546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1600" dirty="0"/>
              <a:t>-    Nombre de </a:t>
            </a:r>
            <a:r>
              <a:rPr lang="fr-FR" altLang="fr-FR" sz="1600" dirty="0">
                <a:solidFill>
                  <a:schemeClr val="tx1"/>
                </a:solidFill>
              </a:rPr>
              <a:t>caractères</a:t>
            </a:r>
            <a:r>
              <a:rPr lang="fr-FR" altLang="fr-FR" sz="1600" dirty="0"/>
              <a:t>   +</a:t>
            </a:r>
          </a:p>
        </p:txBody>
      </p:sp>
      <p:sp>
        <p:nvSpPr>
          <p:cNvPr id="40972" name="Rectangle 22"/>
          <p:cNvSpPr>
            <a:spLocks noChangeArrowheads="1"/>
          </p:cNvSpPr>
          <p:nvPr/>
        </p:nvSpPr>
        <p:spPr bwMode="auto">
          <a:xfrm rot="-5400000">
            <a:off x="1806526" y="4576555"/>
            <a:ext cx="26035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1600" dirty="0"/>
              <a:t>-    Nombre d’individus   +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E9948F3D-3582-47F7-8604-279C49DD962A}" type="slidenum">
              <a:rPr lang="fr-FR" altLang="fr-FR" sz="1200" smtClean="0">
                <a:solidFill>
                  <a:schemeClr val="tx2"/>
                </a:solidFill>
              </a:rPr>
              <a:pPr/>
              <a:t>21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3 : Sélectionner les données pertinentes</a:t>
            </a:r>
          </a:p>
        </p:txBody>
      </p:sp>
      <p:sp>
        <p:nvSpPr>
          <p:cNvPr id="4608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33400" y="765175"/>
            <a:ext cx="7772400" cy="50292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/>
              <a:t>Un exemple : Classification de fleurs d’iris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3800"/>
            <a:ext cx="74676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1A9724B3-B6E4-49D1-BB34-D913C42CC0C6}" type="slidenum">
              <a:rPr lang="fr-FR" altLang="fr-FR" sz="1200" smtClean="0">
                <a:solidFill>
                  <a:schemeClr val="tx2"/>
                </a:solidFill>
              </a:rPr>
              <a:pPr/>
              <a:t>22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pic>
        <p:nvPicPr>
          <p:cNvPr id="48131" name="Picture 9" descr="hist_i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0488"/>
            <a:ext cx="815340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3 : Sélectionner les données pertinentes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50292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/>
              <a:t>Un exemple : Classification de fleurs d’iris</a:t>
            </a:r>
          </a:p>
          <a:p>
            <a:pPr marL="0" indent="192088">
              <a:buFont typeface="ZapfDingbats" pitchFamily="82" charset="2"/>
              <a:buNone/>
            </a:pPr>
            <a:r>
              <a:rPr lang="fr-FR" altLang="fr-FR"/>
              <a:t>Histogrammes des caractéristiques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9A964201-3230-4112-B9A5-F7315317478D}" type="slidenum">
              <a:rPr lang="fr-FR" altLang="fr-FR" sz="1200" smtClean="0">
                <a:solidFill>
                  <a:schemeClr val="tx2"/>
                </a:solidFill>
              </a:rPr>
              <a:pPr/>
              <a:t>23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3 : Sélectionner les données pertinentes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50292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/>
              <a:t>Un exemple : Classification de fleurs d’iris</a:t>
            </a: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467544" y="1408053"/>
            <a:ext cx="3845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2000" dirty="0">
                <a:solidFill>
                  <a:schemeClr val="tx1"/>
                </a:solidFill>
              </a:rPr>
              <a:t>Quelques mesures statistiques</a:t>
            </a:r>
          </a:p>
        </p:txBody>
      </p:sp>
      <p:graphicFrame>
        <p:nvGraphicFramePr>
          <p:cNvPr id="41991" name="Object 17"/>
          <p:cNvGraphicFramePr>
            <a:graphicFrameLocks noChangeAspect="1"/>
          </p:cNvGraphicFramePr>
          <p:nvPr/>
        </p:nvGraphicFramePr>
        <p:xfrm>
          <a:off x="698500" y="1960563"/>
          <a:ext cx="7759700" cy="398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euille de calcul" r:id="rId3" imgW="3877170" imgH="1991220" progId="Excel.Sheet.8">
                  <p:embed/>
                </p:oleObj>
              </mc:Choice>
              <mc:Fallback>
                <p:oleObj name="Feuille de calcul" r:id="rId3" imgW="3877170" imgH="1991220" progId="Excel.Sheet.8">
                  <p:embed/>
                  <p:pic>
                    <p:nvPicPr>
                      <p:cNvPr id="4199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960563"/>
                        <a:ext cx="7759700" cy="398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07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6479C238-CE1C-4028-8A1D-83CBE6166312}" type="slidenum">
              <a:rPr lang="fr-FR" altLang="fr-FR" sz="1200" smtClean="0">
                <a:solidFill>
                  <a:schemeClr val="tx2"/>
                </a:solidFill>
              </a:rPr>
              <a:pPr/>
              <a:t>24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4 : Nettoyer les données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91000"/>
          </a:xfrm>
        </p:spPr>
        <p:txBody>
          <a:bodyPr/>
          <a:lstStyle/>
          <a:p>
            <a:pPr marL="0" indent="192088">
              <a:lnSpc>
                <a:spcPct val="150000"/>
              </a:lnSpc>
            </a:pPr>
            <a:r>
              <a:rPr lang="fr-FR" altLang="fr-FR" dirty="0"/>
              <a:t>Vérifier l’origine des données</a:t>
            </a:r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r>
              <a:rPr lang="fr-FR" altLang="fr-FR" dirty="0"/>
              <a:t>Traiter les valeurs aberrantes</a:t>
            </a:r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r>
              <a:rPr lang="fr-FR" altLang="fr-FR" dirty="0"/>
              <a:t>Traiter les valeurs manquantes</a:t>
            </a:r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r>
              <a:rPr lang="fr-FR" altLang="fr-FR" dirty="0"/>
              <a:t>Traiter les valeurs nulles</a:t>
            </a:r>
          </a:p>
          <a:p>
            <a:pPr marL="0" indent="192088">
              <a:lnSpc>
                <a:spcPct val="150000"/>
              </a:lnSpc>
            </a:pPr>
            <a:endParaRPr lang="fr-FR" altLang="fr-FR" dirty="0"/>
          </a:p>
          <a:p>
            <a:pPr marL="0" indent="192088">
              <a:lnSpc>
                <a:spcPct val="150000"/>
              </a:lnSpc>
            </a:pPr>
            <a:r>
              <a:rPr lang="fr-FR" altLang="fr-FR" dirty="0"/>
              <a:t>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993A2704-61F7-4C94-8C15-D32BF983D5B6}" type="slidenum">
              <a:rPr lang="fr-FR" altLang="fr-FR" sz="1200" smtClean="0">
                <a:solidFill>
                  <a:schemeClr val="tx2"/>
                </a:solidFill>
              </a:rPr>
              <a:pPr/>
              <a:t>25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5 : Transformer les données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562600"/>
          </a:xfrm>
        </p:spPr>
        <p:txBody>
          <a:bodyPr/>
          <a:lstStyle/>
          <a:p>
            <a:pPr marL="0" indent="192088">
              <a:lnSpc>
                <a:spcPct val="150000"/>
              </a:lnSpc>
            </a:pPr>
            <a:r>
              <a:rPr lang="fr-FR" altLang="fr-FR" dirty="0"/>
              <a:t>Cette étape peut consister à :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Coder les informations qualitatives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Coder en ratios (pourcentages)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Normaliser les données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Transformer les dates en durées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Transcoder les données,</a:t>
            </a:r>
          </a:p>
          <a:p>
            <a:pPr lvl="1">
              <a:lnSpc>
                <a:spcPct val="150000"/>
              </a:lnSpc>
              <a:buFont typeface="ZapfDingbats" pitchFamily="82" charset="2"/>
              <a:buNone/>
            </a:pPr>
            <a:r>
              <a:rPr lang="fr-FR" altLang="fr-FR" dirty="0"/>
              <a:t>	exemple : code postal en coordonnées géographiques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Exprimer des fréquences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Réaliser des combinaisons de variables</a:t>
            </a:r>
          </a:p>
          <a:p>
            <a:pPr lvl="1">
              <a:lnSpc>
                <a:spcPct val="150000"/>
              </a:lnSpc>
            </a:pPr>
            <a:r>
              <a:rPr lang="fr-FR" altLang="fr-FR" dirty="0"/>
              <a:t> 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6" y="1556792"/>
            <a:ext cx="2180872" cy="2067482"/>
          </a:xfrm>
          <a:prstGeom prst="rect">
            <a:avLst/>
          </a:prstGeom>
        </p:spPr>
      </p:pic>
      <p:sp>
        <p:nvSpPr>
          <p:cNvPr id="491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342B06C3-2F26-47B3-8EB6-972E0BF9374A}" type="slidenum">
              <a:rPr lang="fr-FR" altLang="fr-FR" sz="1200" smtClean="0">
                <a:solidFill>
                  <a:schemeClr val="tx2"/>
                </a:solidFill>
              </a:rPr>
              <a:pPr/>
              <a:t>26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pic>
        <p:nvPicPr>
          <p:cNvPr id="49155" name="Picture 1034" descr="irisac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5 : Transformer les données</a:t>
            </a:r>
          </a:p>
        </p:txBody>
      </p:sp>
      <p:sp>
        <p:nvSpPr>
          <p:cNvPr id="49158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228600" y="764704"/>
            <a:ext cx="8382000" cy="50292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 dirty="0"/>
              <a:t>Un exemple : Classification de fleurs d’iris</a:t>
            </a:r>
          </a:p>
          <a:p>
            <a:pPr marL="0" indent="192088">
              <a:buFont typeface="ZapfDingbats" pitchFamily="82" charset="2"/>
              <a:buNone/>
            </a:pPr>
            <a:r>
              <a:rPr lang="fr-FR" altLang="fr-FR" dirty="0"/>
              <a:t>Analyse en composantes principales</a:t>
            </a:r>
          </a:p>
        </p:txBody>
      </p:sp>
      <p:sp>
        <p:nvSpPr>
          <p:cNvPr id="49159" name="Rectangle 1030"/>
          <p:cNvSpPr>
            <a:spLocks noChangeArrowheads="1"/>
          </p:cNvSpPr>
          <p:nvPr/>
        </p:nvSpPr>
        <p:spPr bwMode="auto">
          <a:xfrm>
            <a:off x="35496" y="3769568"/>
            <a:ext cx="4876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1200" b="1" dirty="0"/>
              <a:t>Coefficients</a:t>
            </a:r>
            <a:endParaRPr lang="fr-FR" altLang="fr-FR" sz="1200" dirty="0"/>
          </a:p>
          <a:p>
            <a:pPr algn="just"/>
            <a:r>
              <a:rPr lang="fr-FR" altLang="fr-FR" sz="1200" dirty="0">
                <a:latin typeface="Courier" pitchFamily="49" charset="0"/>
              </a:rPr>
              <a:t>         </a:t>
            </a:r>
            <a:r>
              <a:rPr lang="fr-FR" altLang="fr-FR" sz="1200" dirty="0">
                <a:latin typeface="Courier New" pitchFamily="49" charset="0"/>
              </a:rPr>
              <a:t>CP1     CP2      CP3    CP4</a:t>
            </a:r>
          </a:p>
          <a:p>
            <a:pPr algn="just"/>
            <a:r>
              <a:rPr lang="fr-FR" altLang="fr-FR" sz="1200" dirty="0">
                <a:latin typeface="Courier New" pitchFamily="49" charset="0"/>
              </a:rPr>
              <a:t>L sépale  0.5224 -0.3723  0.7210 -0.2620</a:t>
            </a:r>
          </a:p>
          <a:p>
            <a:pPr algn="just"/>
            <a:r>
              <a:rPr lang="fr-FR" altLang="fr-FR" sz="1200" dirty="0">
                <a:latin typeface="Courier New" pitchFamily="49" charset="0"/>
              </a:rPr>
              <a:t>l sépale -0.2634 -0.9256 -0.2420  0.1241</a:t>
            </a:r>
          </a:p>
          <a:p>
            <a:pPr algn="just"/>
            <a:r>
              <a:rPr lang="fr-FR" altLang="fr-FR" sz="1200" dirty="0">
                <a:latin typeface="Courier New" pitchFamily="49" charset="0"/>
              </a:rPr>
              <a:t>L pétale  0.5813 -0.0211 -0.1409  0.8012</a:t>
            </a:r>
          </a:p>
          <a:p>
            <a:pPr algn="just"/>
            <a:r>
              <a:rPr lang="fr-FR" altLang="fr-FR" sz="1200" dirty="0">
                <a:latin typeface="Courier New" pitchFamily="49" charset="0"/>
              </a:rPr>
              <a:t>l pétale  0.5656 -0.0654 -0.6338 -0.5235</a:t>
            </a:r>
          </a:p>
          <a:p>
            <a:pPr algn="just"/>
            <a:endParaRPr lang="fr-FR" altLang="fr-FR" sz="1200" dirty="0">
              <a:latin typeface="Courier New" pitchFamily="49" charset="0"/>
            </a:endParaRPr>
          </a:p>
          <a:p>
            <a:pPr algn="just"/>
            <a:r>
              <a:rPr lang="fr-FR" altLang="fr-FR" sz="1200" b="1" dirty="0"/>
              <a:t>Valeurs propres et % d’inertie</a:t>
            </a:r>
            <a:endParaRPr lang="fr-FR" altLang="fr-FR" sz="1200" dirty="0"/>
          </a:p>
          <a:p>
            <a:pPr algn="just"/>
            <a:r>
              <a:rPr lang="fr-FR" altLang="fr-FR" sz="1200" dirty="0">
                <a:latin typeface="Courier New" pitchFamily="49" charset="0"/>
              </a:rPr>
              <a:t>CP1	2.9108	72.77%</a:t>
            </a:r>
          </a:p>
          <a:p>
            <a:pPr algn="just"/>
            <a:r>
              <a:rPr lang="fr-FR" altLang="fr-FR" sz="1200" dirty="0">
                <a:latin typeface="Courier New" pitchFamily="49" charset="0"/>
              </a:rPr>
              <a:t>CP2	0.9212	23.03%</a:t>
            </a:r>
          </a:p>
          <a:p>
            <a:pPr algn="just"/>
            <a:r>
              <a:rPr lang="fr-FR" altLang="fr-FR" sz="1200" dirty="0">
                <a:latin typeface="Courier New" pitchFamily="49" charset="0"/>
              </a:rPr>
              <a:t>CP3	0.1474	03.69%</a:t>
            </a:r>
          </a:p>
          <a:p>
            <a:pPr algn="just"/>
            <a:r>
              <a:rPr lang="fr-FR" altLang="fr-FR" sz="1200" dirty="0">
                <a:latin typeface="Courier New" pitchFamily="49" charset="0"/>
              </a:rPr>
              <a:t>CP4	0.0206	00.51%</a:t>
            </a:r>
          </a:p>
        </p:txBody>
      </p:sp>
    </p:spTree>
    <p:extLst>
      <p:ext uri="{BB962C8B-B14F-4D97-AF65-F5344CB8AC3E}">
        <p14:creationId xmlns:p14="http://schemas.microsoft.com/office/powerpoint/2010/main" val="2611056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F6D098E8-6465-4D6D-B48C-7268594FCF07}" type="slidenum">
              <a:rPr lang="fr-FR" altLang="fr-FR" sz="1200" smtClean="0">
                <a:solidFill>
                  <a:schemeClr val="tx2"/>
                </a:solidFill>
              </a:rPr>
              <a:pPr/>
              <a:t>27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768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5 : Transformer les données</a:t>
            </a:r>
          </a:p>
        </p:txBody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2088"/>
            <a:r>
              <a:rPr lang="fr-FR" altLang="fr-FR" dirty="0"/>
              <a:t>Données Centrées - Réduites</a:t>
            </a:r>
          </a:p>
          <a:p>
            <a:pPr marL="0" indent="192088"/>
            <a:endParaRPr lang="fr-FR" altLang="fr-FR" dirty="0"/>
          </a:p>
          <a:p>
            <a:pPr marL="0" indent="192088"/>
            <a:endParaRPr lang="fr-FR" altLang="fr-FR" dirty="0"/>
          </a:p>
          <a:p>
            <a:pPr marL="0" indent="192088"/>
            <a:endParaRPr lang="fr-FR" altLang="fr-FR" dirty="0"/>
          </a:p>
          <a:p>
            <a:pPr marL="0" indent="192088"/>
            <a:endParaRPr lang="fr-FR" altLang="fr-FR" dirty="0"/>
          </a:p>
          <a:p>
            <a:pPr marL="0" indent="192088"/>
            <a:endParaRPr lang="fr-FR" altLang="fr-FR" dirty="0"/>
          </a:p>
          <a:p>
            <a:pPr marL="0" indent="192088"/>
            <a:r>
              <a:rPr lang="fr-FR" altLang="fr-FR" dirty="0"/>
              <a:t>Données Bornées [0,1]                 Données Bornées [</a:t>
            </a:r>
            <a:r>
              <a:rPr lang="fr-FR" altLang="fr-FR" dirty="0" err="1"/>
              <a:t>a,b</a:t>
            </a:r>
            <a:r>
              <a:rPr lang="fr-FR" altLang="fr-FR" dirty="0"/>
              <a:t>] </a:t>
            </a:r>
          </a:p>
          <a:p>
            <a:pPr marL="0" indent="192088"/>
            <a:endParaRPr lang="fr-FR" altLang="fr-FR" dirty="0"/>
          </a:p>
          <a:p>
            <a:pPr marL="0" indent="192088"/>
            <a:endParaRPr lang="fr-FR" altLang="fr-FR" dirty="0"/>
          </a:p>
          <a:p>
            <a:pPr marL="0" indent="192088"/>
            <a:endParaRPr lang="fr-FR" altLang="fr-FR" dirty="0"/>
          </a:p>
          <a:p>
            <a:pPr marL="0" indent="192088">
              <a:buFont typeface="ZapfDingbats" pitchFamily="82" charset="2"/>
              <a:buNone/>
            </a:pPr>
            <a:endParaRPr lang="fr-FR" altLang="fr-FR" dirty="0"/>
          </a:p>
          <a:p>
            <a:pPr marL="0" indent="192088">
              <a:buFont typeface="ZapfDingbats" pitchFamily="82" charset="2"/>
              <a:buNone/>
            </a:pPr>
            <a:endParaRPr lang="fr-FR" altLang="fr-FR" dirty="0"/>
          </a:p>
          <a:p>
            <a:pPr marL="0" indent="192088">
              <a:buFont typeface="ZapfDingbats" pitchFamily="82" charset="2"/>
              <a:buNone/>
            </a:pPr>
            <a:endParaRPr lang="fr-FR" altLang="fr-FR" dirty="0"/>
          </a:p>
          <a:p>
            <a:pPr marL="0" indent="192088"/>
            <a:endParaRPr lang="fr-FR" altLang="fr-FR" dirty="0"/>
          </a:p>
          <a:p>
            <a:pPr marL="0" indent="192088"/>
            <a:endParaRPr lang="fr-FR" altLang="fr-FR" dirty="0"/>
          </a:p>
        </p:txBody>
      </p:sp>
      <p:graphicFrame>
        <p:nvGraphicFramePr>
          <p:cNvPr id="76806" name="Object 1029"/>
          <p:cNvGraphicFramePr>
            <a:graphicFrameLocks noChangeAspect="1"/>
          </p:cNvGraphicFramePr>
          <p:nvPr/>
        </p:nvGraphicFramePr>
        <p:xfrm>
          <a:off x="914400" y="1981200"/>
          <a:ext cx="14478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447172" imgH="774364" progId="Equation.DSMT4">
                  <p:embed/>
                </p:oleObj>
              </mc:Choice>
              <mc:Fallback>
                <p:oleObj name="Equation" r:id="rId3" imgW="1447172" imgH="774364" progId="Equation.DSMT4">
                  <p:embed/>
                  <p:pic>
                    <p:nvPicPr>
                      <p:cNvPr id="76806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14478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1030"/>
          <p:cNvGraphicFramePr>
            <a:graphicFrameLocks noChangeAspect="1"/>
          </p:cNvGraphicFramePr>
          <p:nvPr/>
        </p:nvGraphicFramePr>
        <p:xfrm>
          <a:off x="1390650" y="4230688"/>
          <a:ext cx="18415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841500" imgH="723900" progId="Equation.DSMT4">
                  <p:embed/>
                </p:oleObj>
              </mc:Choice>
              <mc:Fallback>
                <p:oleObj name="Equation" r:id="rId5" imgW="1841500" imgH="723900" progId="Equation.DSMT4">
                  <p:embed/>
                  <p:pic>
                    <p:nvPicPr>
                      <p:cNvPr id="76807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230688"/>
                        <a:ext cx="18415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1031"/>
          <p:cNvGraphicFramePr>
            <a:graphicFrameLocks noChangeAspect="1"/>
          </p:cNvGraphicFramePr>
          <p:nvPr/>
        </p:nvGraphicFramePr>
        <p:xfrm>
          <a:off x="5283200" y="4235450"/>
          <a:ext cx="3390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3390900" imgH="1562100" progId="Equation.DSMT4">
                  <p:embed/>
                </p:oleObj>
              </mc:Choice>
              <mc:Fallback>
                <p:oleObj name="Equation" r:id="rId7" imgW="3390900" imgH="1562100" progId="Equation.DSMT4">
                  <p:embed/>
                  <p:pic>
                    <p:nvPicPr>
                      <p:cNvPr id="76808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235450"/>
                        <a:ext cx="33909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1032"/>
          <p:cNvGraphicFramePr>
            <a:graphicFrameLocks noChangeAspect="1"/>
          </p:cNvGraphicFramePr>
          <p:nvPr/>
        </p:nvGraphicFramePr>
        <p:xfrm>
          <a:off x="927100" y="1498600"/>
          <a:ext cx="25527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2552700" imgH="342900" progId="Equation.DSMT4">
                  <p:embed/>
                </p:oleObj>
              </mc:Choice>
              <mc:Fallback>
                <p:oleObj name="Equation" r:id="rId9" imgW="2552700" imgH="342900" progId="Equation.DSMT4">
                  <p:embed/>
                  <p:pic>
                    <p:nvPicPr>
                      <p:cNvPr id="76809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498600"/>
                        <a:ext cx="25527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69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10E0540-7D60-4AA6-B952-390FF216E498}" type="slidenum">
              <a:rPr lang="fr-FR" altLang="fr-FR" sz="1200" smtClean="0">
                <a:solidFill>
                  <a:schemeClr val="tx2"/>
                </a:solidFill>
              </a:rPr>
              <a:pPr/>
              <a:t>28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86019" name="Rectangle 29"/>
          <p:cNvSpPr>
            <a:spLocks noChangeArrowheads="1"/>
          </p:cNvSpPr>
          <p:nvPr/>
        </p:nvSpPr>
        <p:spPr bwMode="auto">
          <a:xfrm>
            <a:off x="762000" y="6019800"/>
            <a:ext cx="7696200" cy="7556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86020" name="Rectangle 28"/>
          <p:cNvSpPr>
            <a:spLocks noChangeArrowheads="1"/>
          </p:cNvSpPr>
          <p:nvPr/>
        </p:nvSpPr>
        <p:spPr bwMode="auto">
          <a:xfrm>
            <a:off x="762000" y="5486400"/>
            <a:ext cx="7696200" cy="533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86021" name="Rectangle 2"/>
          <p:cNvSpPr>
            <a:spLocks noChangeArrowheads="1"/>
          </p:cNvSpPr>
          <p:nvPr/>
        </p:nvSpPr>
        <p:spPr bwMode="auto">
          <a:xfrm>
            <a:off x="762000" y="3886200"/>
            <a:ext cx="7696200" cy="1600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86022" name="Rectangle 4"/>
          <p:cNvSpPr>
            <a:spLocks noChangeArrowheads="1"/>
          </p:cNvSpPr>
          <p:nvPr/>
        </p:nvSpPr>
        <p:spPr bwMode="auto">
          <a:xfrm>
            <a:off x="762000" y="2362200"/>
            <a:ext cx="7696200" cy="1524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86023" name="Rectangle 5"/>
          <p:cNvSpPr>
            <a:spLocks noChangeArrowheads="1"/>
          </p:cNvSpPr>
          <p:nvPr/>
        </p:nvSpPr>
        <p:spPr bwMode="auto">
          <a:xfrm>
            <a:off x="762000" y="1905000"/>
            <a:ext cx="76962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86024" name="Rectangle 6"/>
          <p:cNvSpPr>
            <a:spLocks noChangeArrowheads="1"/>
          </p:cNvSpPr>
          <p:nvPr/>
        </p:nvSpPr>
        <p:spPr bwMode="auto">
          <a:xfrm>
            <a:off x="762000" y="1371600"/>
            <a:ext cx="7696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860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5 : Transformer les données</a:t>
            </a:r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838200" y="1447800"/>
            <a:ext cx="262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2000"/>
              <a:t>Mesures de distance</a:t>
            </a:r>
          </a:p>
        </p:txBody>
      </p:sp>
      <p:graphicFrame>
        <p:nvGraphicFramePr>
          <p:cNvPr id="86028" name="Object 23"/>
          <p:cNvGraphicFramePr>
            <a:graphicFrameLocks noChangeAspect="1"/>
          </p:cNvGraphicFramePr>
          <p:nvPr/>
        </p:nvGraphicFramePr>
        <p:xfrm>
          <a:off x="862013" y="2387600"/>
          <a:ext cx="51181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3" imgW="5118100" imgH="1422400" progId="Equation.DSMT4">
                  <p:embed/>
                </p:oleObj>
              </mc:Choice>
              <mc:Fallback>
                <p:oleObj name="Equation" r:id="rId3" imgW="5118100" imgH="1422400" progId="Equation.DSMT4">
                  <p:embed/>
                  <p:pic>
                    <p:nvPicPr>
                      <p:cNvPr id="8602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387600"/>
                        <a:ext cx="51181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9" name="Object 24"/>
          <p:cNvGraphicFramePr>
            <a:graphicFrameLocks noChangeAspect="1"/>
          </p:cNvGraphicFramePr>
          <p:nvPr/>
        </p:nvGraphicFramePr>
        <p:xfrm>
          <a:off x="965200" y="1924050"/>
          <a:ext cx="63134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6311900" imgH="457200" progId="Equation.DSMT4">
                  <p:embed/>
                </p:oleObj>
              </mc:Choice>
              <mc:Fallback>
                <p:oleObj name="Equation" r:id="rId5" imgW="6311900" imgH="457200" progId="Equation.DSMT4">
                  <p:embed/>
                  <p:pic>
                    <p:nvPicPr>
                      <p:cNvPr id="8602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924050"/>
                        <a:ext cx="63134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0" name="Object 25"/>
          <p:cNvGraphicFramePr>
            <a:graphicFrameLocks noChangeAspect="1"/>
          </p:cNvGraphicFramePr>
          <p:nvPr/>
        </p:nvGraphicFramePr>
        <p:xfrm>
          <a:off x="862013" y="3886200"/>
          <a:ext cx="661828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7" imgW="6616700" imgH="1524000" progId="Equation.DSMT4">
                  <p:embed/>
                </p:oleObj>
              </mc:Choice>
              <mc:Fallback>
                <p:oleObj name="Equation" r:id="rId7" imgW="6616700" imgH="1524000" progId="Equation.DSMT4">
                  <p:embed/>
                  <p:pic>
                    <p:nvPicPr>
                      <p:cNvPr id="8603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886200"/>
                        <a:ext cx="6618287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1" name="Object 26"/>
          <p:cNvGraphicFramePr>
            <a:graphicFrameLocks noChangeAspect="1"/>
          </p:cNvGraphicFramePr>
          <p:nvPr/>
        </p:nvGraphicFramePr>
        <p:xfrm>
          <a:off x="862013" y="5562600"/>
          <a:ext cx="73675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9" imgW="7366000" imgH="304800" progId="Equation.DSMT4">
                  <p:embed/>
                </p:oleObj>
              </mc:Choice>
              <mc:Fallback>
                <p:oleObj name="Equation" r:id="rId9" imgW="7366000" imgH="304800" progId="Equation.DSMT4">
                  <p:embed/>
                  <p:pic>
                    <p:nvPicPr>
                      <p:cNvPr id="8603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5562600"/>
                        <a:ext cx="73675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2" name="Object 30"/>
          <p:cNvGraphicFramePr>
            <a:graphicFrameLocks noChangeAspect="1"/>
          </p:cNvGraphicFramePr>
          <p:nvPr/>
        </p:nvGraphicFramePr>
        <p:xfrm>
          <a:off x="862013" y="6045200"/>
          <a:ext cx="4483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1" imgW="4483100" imgH="736600" progId="Equation.DSMT4">
                  <p:embed/>
                </p:oleObj>
              </mc:Choice>
              <mc:Fallback>
                <p:oleObj name="Equation" r:id="rId11" imgW="4483100" imgH="736600" progId="Equation.DSMT4">
                  <p:embed/>
                  <p:pic>
                    <p:nvPicPr>
                      <p:cNvPr id="8603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6045200"/>
                        <a:ext cx="4483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3" name="Object 32"/>
          <p:cNvGraphicFramePr>
            <a:graphicFrameLocks noChangeAspect="1"/>
          </p:cNvGraphicFramePr>
          <p:nvPr/>
        </p:nvGraphicFramePr>
        <p:xfrm>
          <a:off x="920750" y="982663"/>
          <a:ext cx="23749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3" imgW="2373870" imgH="317362" progId="Equation.DSMT4">
                  <p:embed/>
                </p:oleObj>
              </mc:Choice>
              <mc:Fallback>
                <p:oleObj name="Equation" r:id="rId13" imgW="2373870" imgH="317362" progId="Equation.DSMT4">
                  <p:embed/>
                  <p:pic>
                    <p:nvPicPr>
                      <p:cNvPr id="860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982663"/>
                        <a:ext cx="23749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4" name="Object 34"/>
          <p:cNvGraphicFramePr>
            <a:graphicFrameLocks noChangeAspect="1"/>
          </p:cNvGraphicFramePr>
          <p:nvPr/>
        </p:nvGraphicFramePr>
        <p:xfrm>
          <a:off x="4057650" y="984250"/>
          <a:ext cx="246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5" imgW="2463800" imgH="330200" progId="Equation.DSMT4">
                  <p:embed/>
                </p:oleObj>
              </mc:Choice>
              <mc:Fallback>
                <p:oleObj name="Equation" r:id="rId15" imgW="2463800" imgH="330200" progId="Equation.DSMT4">
                  <p:embed/>
                  <p:pic>
                    <p:nvPicPr>
                      <p:cNvPr id="8603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984250"/>
                        <a:ext cx="2463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915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FAF0A048-B369-445E-B357-26B72EDF1AA3}" type="slidenum">
              <a:rPr lang="fr-FR" altLang="fr-FR" sz="1200" smtClean="0">
                <a:solidFill>
                  <a:schemeClr val="tx2"/>
                </a:solidFill>
              </a:rPr>
              <a:pPr/>
              <a:t>29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6 : Rechercher les caractéristiques et les modèles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2088"/>
            <a:r>
              <a:rPr lang="fr-FR" altLang="fr-FR"/>
              <a:t>Apprentissage - Identification</a:t>
            </a:r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r>
              <a:rPr lang="fr-FR" altLang="fr-FR"/>
              <a:t>Apprentissage Supervisé            Apprentissage Non supervisé</a:t>
            </a:r>
          </a:p>
        </p:txBody>
      </p:sp>
      <p:grpSp>
        <p:nvGrpSpPr>
          <p:cNvPr id="52230" name="Group 9"/>
          <p:cNvGrpSpPr>
            <a:grpSpLocks/>
          </p:cNvGrpSpPr>
          <p:nvPr/>
        </p:nvGrpSpPr>
        <p:grpSpPr bwMode="auto">
          <a:xfrm>
            <a:off x="2427288" y="1962150"/>
            <a:ext cx="685800" cy="342900"/>
            <a:chOff x="288" y="768"/>
            <a:chExt cx="384" cy="192"/>
          </a:xfrm>
        </p:grpSpPr>
        <p:sp>
          <p:nvSpPr>
            <p:cNvPr id="52253" name="Oval 10"/>
            <p:cNvSpPr>
              <a:spLocks noChangeArrowheads="1"/>
            </p:cNvSpPr>
            <p:nvPr/>
          </p:nvSpPr>
          <p:spPr bwMode="auto">
            <a:xfrm>
              <a:off x="288" y="864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6A886"/>
                </a:gs>
                <a:gs pos="50000">
                  <a:srgbClr val="CCFFCC"/>
                </a:gs>
                <a:gs pos="100000">
                  <a:srgbClr val="86A88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2254" name="Oval 11"/>
            <p:cNvSpPr>
              <a:spLocks noChangeArrowheads="1"/>
            </p:cNvSpPr>
            <p:nvPr/>
          </p:nvSpPr>
          <p:spPr bwMode="auto">
            <a:xfrm>
              <a:off x="288" y="816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6A886"/>
                </a:gs>
                <a:gs pos="50000">
                  <a:srgbClr val="CCFFCC"/>
                </a:gs>
                <a:gs pos="100000">
                  <a:srgbClr val="86A88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2255" name="Oval 12"/>
            <p:cNvSpPr>
              <a:spLocks noChangeArrowheads="1"/>
            </p:cNvSpPr>
            <p:nvPr/>
          </p:nvSpPr>
          <p:spPr bwMode="auto">
            <a:xfrm>
              <a:off x="288" y="768"/>
              <a:ext cx="384" cy="96"/>
            </a:xfrm>
            <a:prstGeom prst="ellipse">
              <a:avLst/>
            </a:prstGeom>
            <a:gradFill rotWithShape="0">
              <a:gsLst>
                <a:gs pos="0">
                  <a:srgbClr val="86A886"/>
                </a:gs>
                <a:gs pos="50000">
                  <a:srgbClr val="CCFFCC"/>
                </a:gs>
                <a:gs pos="100000">
                  <a:srgbClr val="86A88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52231" name="Rectangle 13"/>
          <p:cNvSpPr>
            <a:spLocks noChangeArrowheads="1"/>
          </p:cNvSpPr>
          <p:nvPr/>
        </p:nvSpPr>
        <p:spPr bwMode="auto">
          <a:xfrm>
            <a:off x="4114800" y="1676400"/>
            <a:ext cx="1401763" cy="914400"/>
          </a:xfrm>
          <a:prstGeom prst="rect">
            <a:avLst/>
          </a:prstGeom>
          <a:gradFill rotWithShape="0">
            <a:gsLst>
              <a:gs pos="0">
                <a:srgbClr val="86A886"/>
              </a:gs>
              <a:gs pos="50000">
                <a:srgbClr val="CCFFCC"/>
              </a:gs>
              <a:gs pos="100000">
                <a:srgbClr val="86A88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Modèle</a:t>
            </a:r>
          </a:p>
        </p:txBody>
      </p:sp>
      <p:sp>
        <p:nvSpPr>
          <p:cNvPr id="52232" name="Rectangle 14"/>
          <p:cNvSpPr>
            <a:spLocks noChangeArrowheads="1"/>
          </p:cNvSpPr>
          <p:nvPr/>
        </p:nvSpPr>
        <p:spPr bwMode="auto">
          <a:xfrm>
            <a:off x="6370638" y="1676400"/>
            <a:ext cx="1401762" cy="914400"/>
          </a:xfrm>
          <a:prstGeom prst="rect">
            <a:avLst/>
          </a:prstGeom>
          <a:gradFill rotWithShape="0">
            <a:gsLst>
              <a:gs pos="0">
                <a:srgbClr val="86A886"/>
              </a:gs>
              <a:gs pos="50000">
                <a:srgbClr val="CCFFCC"/>
              </a:gs>
              <a:gs pos="100000">
                <a:srgbClr val="86A88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Apprentissage</a:t>
            </a:r>
          </a:p>
          <a:p>
            <a:r>
              <a:rPr lang="fr-FR" altLang="fr-FR" sz="1400" b="1"/>
              <a:t>Identification</a:t>
            </a:r>
          </a:p>
        </p:txBody>
      </p:sp>
      <p:sp>
        <p:nvSpPr>
          <p:cNvPr id="52233" name="Rectangle 15"/>
          <p:cNvSpPr>
            <a:spLocks noChangeArrowheads="1"/>
          </p:cNvSpPr>
          <p:nvPr/>
        </p:nvSpPr>
        <p:spPr bwMode="auto">
          <a:xfrm>
            <a:off x="2359025" y="2362200"/>
            <a:ext cx="881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Données</a:t>
            </a:r>
          </a:p>
        </p:txBody>
      </p:sp>
      <p:sp>
        <p:nvSpPr>
          <p:cNvPr id="52234" name="Line 21"/>
          <p:cNvSpPr>
            <a:spLocks noChangeShapeType="1"/>
          </p:cNvSpPr>
          <p:nvPr/>
        </p:nvSpPr>
        <p:spPr bwMode="auto">
          <a:xfrm>
            <a:off x="3352800" y="2133600"/>
            <a:ext cx="63976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5" name="Rectangle 29"/>
          <p:cNvSpPr>
            <a:spLocks noChangeArrowheads="1"/>
          </p:cNvSpPr>
          <p:nvPr/>
        </p:nvSpPr>
        <p:spPr bwMode="auto">
          <a:xfrm>
            <a:off x="1600200" y="4038600"/>
            <a:ext cx="1401763" cy="914400"/>
          </a:xfrm>
          <a:prstGeom prst="rect">
            <a:avLst/>
          </a:prstGeom>
          <a:gradFill rotWithShape="0">
            <a:gsLst>
              <a:gs pos="0">
                <a:srgbClr val="86A886"/>
              </a:gs>
              <a:gs pos="50000">
                <a:srgbClr val="CCFFCC"/>
              </a:gs>
              <a:gs pos="100000">
                <a:srgbClr val="86A88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Modèle</a:t>
            </a:r>
          </a:p>
        </p:txBody>
      </p:sp>
      <p:sp>
        <p:nvSpPr>
          <p:cNvPr id="52236" name="Rectangle 30"/>
          <p:cNvSpPr>
            <a:spLocks noChangeArrowheads="1"/>
          </p:cNvSpPr>
          <p:nvPr/>
        </p:nvSpPr>
        <p:spPr bwMode="auto">
          <a:xfrm>
            <a:off x="1600200" y="5486400"/>
            <a:ext cx="1401763" cy="914400"/>
          </a:xfrm>
          <a:prstGeom prst="rect">
            <a:avLst/>
          </a:prstGeom>
          <a:gradFill rotWithShape="0">
            <a:gsLst>
              <a:gs pos="0">
                <a:srgbClr val="86A886"/>
              </a:gs>
              <a:gs pos="50000">
                <a:srgbClr val="CCFFCC"/>
              </a:gs>
              <a:gs pos="100000">
                <a:srgbClr val="86A88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Apprentissage</a:t>
            </a:r>
          </a:p>
          <a:p>
            <a:r>
              <a:rPr lang="fr-FR" altLang="fr-FR" sz="1400" b="1"/>
              <a:t>Identification</a:t>
            </a:r>
          </a:p>
        </p:txBody>
      </p:sp>
      <p:sp>
        <p:nvSpPr>
          <p:cNvPr id="52237" name="Line 31"/>
          <p:cNvSpPr>
            <a:spLocks noChangeShapeType="1"/>
          </p:cNvSpPr>
          <p:nvPr/>
        </p:nvSpPr>
        <p:spPr bwMode="auto">
          <a:xfrm>
            <a:off x="914400" y="4495800"/>
            <a:ext cx="63976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8" name="Line 32"/>
          <p:cNvSpPr>
            <a:spLocks noChangeShapeType="1"/>
          </p:cNvSpPr>
          <p:nvPr/>
        </p:nvSpPr>
        <p:spPr bwMode="auto">
          <a:xfrm>
            <a:off x="3094038" y="4495800"/>
            <a:ext cx="63976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9" name="Rectangle 33"/>
          <p:cNvSpPr>
            <a:spLocks noChangeArrowheads="1"/>
          </p:cNvSpPr>
          <p:nvPr/>
        </p:nvSpPr>
        <p:spPr bwMode="auto">
          <a:xfrm>
            <a:off x="627063" y="4038600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Entrées</a:t>
            </a:r>
          </a:p>
        </p:txBody>
      </p:sp>
      <p:sp>
        <p:nvSpPr>
          <p:cNvPr id="52240" name="Rectangle 34"/>
          <p:cNvSpPr>
            <a:spLocks noChangeArrowheads="1"/>
          </p:cNvSpPr>
          <p:nvPr/>
        </p:nvSpPr>
        <p:spPr bwMode="auto">
          <a:xfrm>
            <a:off x="3046413" y="4038600"/>
            <a:ext cx="808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Sorties</a:t>
            </a:r>
          </a:p>
        </p:txBody>
      </p:sp>
      <p:sp>
        <p:nvSpPr>
          <p:cNvPr id="52241" name="Line 35"/>
          <p:cNvSpPr>
            <a:spLocks noChangeShapeType="1"/>
          </p:cNvSpPr>
          <p:nvPr/>
        </p:nvSpPr>
        <p:spPr bwMode="auto">
          <a:xfrm>
            <a:off x="2286000" y="4876800"/>
            <a:ext cx="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42" name="Rectangle 36"/>
          <p:cNvSpPr>
            <a:spLocks noChangeArrowheads="1"/>
          </p:cNvSpPr>
          <p:nvPr/>
        </p:nvSpPr>
        <p:spPr bwMode="auto">
          <a:xfrm>
            <a:off x="5824538" y="4038600"/>
            <a:ext cx="1401762" cy="914400"/>
          </a:xfrm>
          <a:prstGeom prst="rect">
            <a:avLst/>
          </a:prstGeom>
          <a:gradFill rotWithShape="0">
            <a:gsLst>
              <a:gs pos="0">
                <a:srgbClr val="86A886"/>
              </a:gs>
              <a:gs pos="50000">
                <a:srgbClr val="CCFFCC"/>
              </a:gs>
              <a:gs pos="100000">
                <a:srgbClr val="86A88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Modèle</a:t>
            </a:r>
          </a:p>
        </p:txBody>
      </p:sp>
      <p:sp>
        <p:nvSpPr>
          <p:cNvPr id="52243" name="Rectangle 37"/>
          <p:cNvSpPr>
            <a:spLocks noChangeArrowheads="1"/>
          </p:cNvSpPr>
          <p:nvPr/>
        </p:nvSpPr>
        <p:spPr bwMode="auto">
          <a:xfrm>
            <a:off x="5824538" y="5486400"/>
            <a:ext cx="1401762" cy="914400"/>
          </a:xfrm>
          <a:prstGeom prst="rect">
            <a:avLst/>
          </a:prstGeom>
          <a:gradFill rotWithShape="0">
            <a:gsLst>
              <a:gs pos="0">
                <a:srgbClr val="86A886"/>
              </a:gs>
              <a:gs pos="50000">
                <a:srgbClr val="CCFFCC"/>
              </a:gs>
              <a:gs pos="100000">
                <a:srgbClr val="86A88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Apprentissage</a:t>
            </a:r>
          </a:p>
          <a:p>
            <a:r>
              <a:rPr lang="fr-FR" altLang="fr-FR" sz="1400" b="1"/>
              <a:t>Identification</a:t>
            </a:r>
          </a:p>
        </p:txBody>
      </p:sp>
      <p:sp>
        <p:nvSpPr>
          <p:cNvPr id="52244" name="Line 38"/>
          <p:cNvSpPr>
            <a:spLocks noChangeShapeType="1"/>
          </p:cNvSpPr>
          <p:nvPr/>
        </p:nvSpPr>
        <p:spPr bwMode="auto">
          <a:xfrm>
            <a:off x="5138738" y="4495800"/>
            <a:ext cx="639762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45" name="Line 39"/>
          <p:cNvSpPr>
            <a:spLocks noChangeShapeType="1"/>
          </p:cNvSpPr>
          <p:nvPr/>
        </p:nvSpPr>
        <p:spPr bwMode="auto">
          <a:xfrm>
            <a:off x="7318375" y="4495800"/>
            <a:ext cx="63976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46" name="Rectangle 40"/>
          <p:cNvSpPr>
            <a:spLocks noChangeArrowheads="1"/>
          </p:cNvSpPr>
          <p:nvPr/>
        </p:nvSpPr>
        <p:spPr bwMode="auto">
          <a:xfrm>
            <a:off x="4851400" y="4038600"/>
            <a:ext cx="846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Entrées</a:t>
            </a:r>
          </a:p>
        </p:txBody>
      </p:sp>
      <p:sp>
        <p:nvSpPr>
          <p:cNvPr id="52247" name="Rectangle 41"/>
          <p:cNvSpPr>
            <a:spLocks noChangeArrowheads="1"/>
          </p:cNvSpPr>
          <p:nvPr/>
        </p:nvSpPr>
        <p:spPr bwMode="auto">
          <a:xfrm>
            <a:off x="7270750" y="4038600"/>
            <a:ext cx="808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Sorties</a:t>
            </a:r>
          </a:p>
        </p:txBody>
      </p:sp>
      <p:sp>
        <p:nvSpPr>
          <p:cNvPr id="52248" name="Line 42"/>
          <p:cNvSpPr>
            <a:spLocks noChangeShapeType="1"/>
          </p:cNvSpPr>
          <p:nvPr/>
        </p:nvSpPr>
        <p:spPr bwMode="auto">
          <a:xfrm>
            <a:off x="6510338" y="4876800"/>
            <a:ext cx="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49" name="Line 43"/>
          <p:cNvSpPr>
            <a:spLocks noChangeShapeType="1"/>
          </p:cNvSpPr>
          <p:nvPr/>
        </p:nvSpPr>
        <p:spPr bwMode="auto">
          <a:xfrm flipH="1">
            <a:off x="7315200" y="3962400"/>
            <a:ext cx="7620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50" name="Line 45"/>
          <p:cNvSpPr>
            <a:spLocks noChangeShapeType="1"/>
          </p:cNvSpPr>
          <p:nvPr/>
        </p:nvSpPr>
        <p:spPr bwMode="auto">
          <a:xfrm>
            <a:off x="7391400" y="3962400"/>
            <a:ext cx="7620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51" name="Freeform 46"/>
          <p:cNvSpPr>
            <a:spLocks/>
          </p:cNvSpPr>
          <p:nvPr/>
        </p:nvSpPr>
        <p:spPr bwMode="auto">
          <a:xfrm>
            <a:off x="5334000" y="1295400"/>
            <a:ext cx="1219200" cy="457200"/>
          </a:xfrm>
          <a:custGeom>
            <a:avLst/>
            <a:gdLst>
              <a:gd name="T0" fmla="*/ 0 w 768"/>
              <a:gd name="T1" fmla="*/ 2147483647 h 288"/>
              <a:gd name="T2" fmla="*/ 2147483647 w 768"/>
              <a:gd name="T3" fmla="*/ 0 h 288"/>
              <a:gd name="T4" fmla="*/ 2147483647 w 768"/>
              <a:gd name="T5" fmla="*/ 2147483647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288">
                <a:moveTo>
                  <a:pt x="0" y="288"/>
                </a:moveTo>
                <a:cubicBezTo>
                  <a:pt x="128" y="144"/>
                  <a:pt x="256" y="0"/>
                  <a:pt x="384" y="0"/>
                </a:cubicBezTo>
                <a:cubicBezTo>
                  <a:pt x="512" y="0"/>
                  <a:pt x="704" y="240"/>
                  <a:pt x="768" y="28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52" name="Freeform 47"/>
          <p:cNvSpPr>
            <a:spLocks/>
          </p:cNvSpPr>
          <p:nvPr/>
        </p:nvSpPr>
        <p:spPr bwMode="auto">
          <a:xfrm flipH="1" flipV="1">
            <a:off x="5334000" y="2514600"/>
            <a:ext cx="1219200" cy="457200"/>
          </a:xfrm>
          <a:custGeom>
            <a:avLst/>
            <a:gdLst>
              <a:gd name="T0" fmla="*/ 0 w 768"/>
              <a:gd name="T1" fmla="*/ 2147483647 h 288"/>
              <a:gd name="T2" fmla="*/ 2147483647 w 768"/>
              <a:gd name="T3" fmla="*/ 0 h 288"/>
              <a:gd name="T4" fmla="*/ 2147483647 w 768"/>
              <a:gd name="T5" fmla="*/ 2147483647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288">
                <a:moveTo>
                  <a:pt x="0" y="288"/>
                </a:moveTo>
                <a:cubicBezTo>
                  <a:pt x="128" y="144"/>
                  <a:pt x="256" y="0"/>
                  <a:pt x="384" y="0"/>
                </a:cubicBezTo>
                <a:cubicBezTo>
                  <a:pt x="512" y="0"/>
                  <a:pt x="704" y="240"/>
                  <a:pt x="768" y="28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2C2AEAF-C302-4BB4-AC98-C2F1755DC75E}" type="slidenum">
              <a:rPr lang="fr-FR" altLang="fr-FR" sz="1200" smtClean="0">
                <a:solidFill>
                  <a:schemeClr val="tx2"/>
                </a:solidFill>
              </a:rPr>
              <a:pPr/>
              <a:t>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045840"/>
            <a:ext cx="8839200" cy="3967336"/>
          </a:xfrm>
        </p:spPr>
        <p:txBody>
          <a:bodyPr/>
          <a:lstStyle/>
          <a:p>
            <a:pPr algn="l"/>
            <a:r>
              <a:rPr lang="fr-FR" altLang="fr-FR" sz="1800" b="0" dirty="0"/>
              <a:t>Mercredi 17 mai 2017 - 9h/12h</a:t>
            </a:r>
            <a:br>
              <a:rPr lang="fr-FR" altLang="fr-FR" sz="1800" b="0" dirty="0"/>
            </a:br>
            <a:r>
              <a:rPr lang="fr-FR" altLang="fr-FR" sz="1800" b="0" dirty="0"/>
              <a:t>	</a:t>
            </a:r>
            <a:r>
              <a:rPr lang="fr-FR" altLang="fr-FR" sz="1800" u="sng" dirty="0"/>
              <a:t>Introduction</a:t>
            </a:r>
            <a:br>
              <a:rPr lang="fr-FR" altLang="fr-FR" sz="1800" b="0" dirty="0"/>
            </a:br>
            <a:r>
              <a:rPr lang="fr-FR" altLang="fr-FR" sz="1800" b="0" dirty="0"/>
              <a:t>	Fondements</a:t>
            </a:r>
            <a:br>
              <a:rPr lang="fr-FR" altLang="fr-FR" sz="1800" b="0" dirty="0"/>
            </a:br>
            <a:r>
              <a:rPr lang="fr-FR" altLang="fr-FR" sz="1800" b="0" dirty="0"/>
              <a:t>	Classification supervisée</a:t>
            </a:r>
            <a:br>
              <a:rPr lang="fr-FR" altLang="fr-FR" sz="1800" b="0" dirty="0"/>
            </a:br>
            <a:r>
              <a:rPr lang="fr-FR" altLang="fr-FR" sz="1800" b="0" dirty="0"/>
              <a:t>		k plus proches voisins</a:t>
            </a:r>
            <a:br>
              <a:rPr lang="fr-FR" altLang="fr-FR" sz="1800" b="0" dirty="0"/>
            </a:br>
            <a:r>
              <a:rPr lang="fr-FR" altLang="fr-FR" sz="1800" b="0" dirty="0"/>
              <a:t>		Arbre de décision</a:t>
            </a:r>
            <a:br>
              <a:rPr lang="fr-FR" altLang="fr-FR" sz="1800" b="0" dirty="0"/>
            </a:br>
            <a:r>
              <a:rPr lang="fr-FR" altLang="fr-FR" sz="1800" b="0" dirty="0"/>
              <a:t>		</a:t>
            </a:r>
            <a:r>
              <a:rPr lang="fr-FR" altLang="fr-FR" sz="1800" b="0" dirty="0" err="1"/>
              <a:t>Naive</a:t>
            </a:r>
            <a:r>
              <a:rPr lang="fr-FR" altLang="fr-FR" sz="1800" b="0" dirty="0"/>
              <a:t> Bayes</a:t>
            </a:r>
            <a:br>
              <a:rPr lang="fr-FR" altLang="fr-FR" sz="1800" b="0" dirty="0"/>
            </a:br>
            <a:r>
              <a:rPr lang="fr-FR" altLang="fr-FR" sz="1800" b="0" dirty="0"/>
              <a:t>		SVM</a:t>
            </a:r>
            <a:br>
              <a:rPr lang="fr-FR" altLang="fr-FR" sz="1800" b="0" dirty="0"/>
            </a:br>
            <a:br>
              <a:rPr lang="fr-FR" altLang="fr-FR" sz="1800" b="0" dirty="0"/>
            </a:br>
            <a:r>
              <a:rPr lang="fr-FR" altLang="fr-FR" sz="1800" b="0" dirty="0"/>
              <a:t>Mercredi 17 mai 2017 - 14h/17h</a:t>
            </a:r>
            <a:br>
              <a:rPr lang="fr-FR" altLang="fr-FR" sz="1800" b="0" dirty="0"/>
            </a:br>
            <a:r>
              <a:rPr lang="fr-FR" altLang="fr-FR" sz="1800" b="0" dirty="0"/>
              <a:t>	</a:t>
            </a:r>
            <a:r>
              <a:rPr lang="fr-FR" altLang="fr-FR" sz="1800" b="0" dirty="0" err="1"/>
              <a:t>Sparse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Methods</a:t>
            </a:r>
            <a:br>
              <a:rPr lang="fr-FR" altLang="fr-FR" sz="1800" b="0" dirty="0"/>
            </a:br>
            <a:r>
              <a:rPr lang="fr-FR" altLang="fr-FR" sz="1800" b="0" dirty="0"/>
              <a:t> </a:t>
            </a:r>
            <a:br>
              <a:rPr lang="fr-FR" altLang="fr-FR" sz="1800" b="0" dirty="0"/>
            </a:br>
            <a:r>
              <a:rPr lang="fr-FR" altLang="fr-FR" sz="1800" b="0" dirty="0"/>
              <a:t>Vendredi 15 septembre 2017 - 9h/12h</a:t>
            </a:r>
            <a:br>
              <a:rPr lang="fr-FR" altLang="fr-FR" sz="1800" b="0" dirty="0"/>
            </a:br>
            <a:r>
              <a:rPr lang="fr-FR" altLang="fr-FR" sz="1800" b="0" dirty="0"/>
              <a:t>	Classification non supervisée</a:t>
            </a:r>
            <a:br>
              <a:rPr lang="fr-FR" altLang="fr-FR" sz="1800" b="0" dirty="0"/>
            </a:br>
            <a:endParaRPr lang="fr-FR" altLang="fr-FR" sz="1800" b="0" dirty="0"/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>
            <a:off x="304800" y="7620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>
            <a:off x="4508393" y="1808623"/>
            <a:ext cx="0" cy="1224136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0" y="2024647"/>
            <a:ext cx="2396810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Illustration</a:t>
            </a:r>
          </a:p>
          <a:p>
            <a:pPr algn="l"/>
            <a:r>
              <a:rPr lang="fr-FR" sz="1400" dirty="0"/>
              <a:t>- Logiciel </a:t>
            </a:r>
            <a:r>
              <a:rPr lang="fr-FR" sz="1400" dirty="0" err="1"/>
              <a:t>Weka</a:t>
            </a:r>
            <a:endParaRPr lang="fr-FR" sz="1400" dirty="0"/>
          </a:p>
          <a:p>
            <a:pPr algn="l"/>
            <a:r>
              <a:rPr lang="fr-FR" sz="1400" dirty="0"/>
              <a:t>- Base de données Diabète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SzTx/>
              <a:buFontTx/>
            </a:pPr>
            <a:r>
              <a:rPr lang="fr-FR" altLang="fr-FR" dirty="0"/>
              <a:t>Initiation à l'apprentissage Artificiel (Machine Learning)</a:t>
            </a:r>
            <a:br>
              <a:rPr lang="fr-FR" altLang="fr-FR" dirty="0"/>
            </a:br>
            <a:r>
              <a:rPr lang="fr-FR" altLang="fr-FR" dirty="0"/>
              <a:t>Partie 1 : Fondements et Méthodes</a:t>
            </a:r>
            <a:endParaRPr lang="fr-FR" altLang="fr-FR" kern="0" dirty="0"/>
          </a:p>
        </p:txBody>
      </p:sp>
      <p:sp>
        <p:nvSpPr>
          <p:cNvPr id="12" name="Rectangle 1029"/>
          <p:cNvSpPr>
            <a:spLocks noChangeArrowheads="1"/>
          </p:cNvSpPr>
          <p:nvPr/>
        </p:nvSpPr>
        <p:spPr bwMode="auto">
          <a:xfrm>
            <a:off x="304800" y="50292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" y="5498983"/>
            <a:ext cx="1981302" cy="1212912"/>
          </a:xfrm>
          <a:prstGeom prst="rect">
            <a:avLst/>
          </a:prstGeom>
        </p:spPr>
      </p:pic>
      <p:pic>
        <p:nvPicPr>
          <p:cNvPr id="14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78" y="5680990"/>
            <a:ext cx="1291616" cy="8488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2599824" y="4509120"/>
            <a:ext cx="63803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Mines Alès – </a:t>
            </a:r>
            <a:r>
              <a:rPr lang="fr-FR" altLang="fr-FR" sz="1800" dirty="0" err="1"/>
              <a:t>EuroMov</a:t>
            </a:r>
            <a:r>
              <a:rPr lang="fr-FR" altLang="fr-FR" sz="1800" dirty="0"/>
              <a:t> - Axe </a:t>
            </a:r>
            <a:r>
              <a:rPr lang="fr-FR" altLang="fr-FR" sz="1800" dirty="0" err="1"/>
              <a:t>Biomedical</a:t>
            </a:r>
            <a:r>
              <a:rPr lang="fr-FR" altLang="fr-FR" sz="1800" dirty="0"/>
              <a:t> Signal </a:t>
            </a:r>
            <a:r>
              <a:rPr lang="fr-FR" altLang="fr-FR" sz="1800" dirty="0" err="1"/>
              <a:t>Processing</a:t>
            </a:r>
            <a:r>
              <a:rPr lang="fr-FR" altLang="fr-FR" sz="1800" dirty="0"/>
              <a:t> 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Stefan </a:t>
            </a:r>
            <a:r>
              <a:rPr lang="fr-FR" altLang="fr-FR" sz="1800" dirty="0" err="1"/>
              <a:t>Janaqi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Vincent </a:t>
            </a:r>
            <a:r>
              <a:rPr lang="fr-FR" altLang="fr-FR" sz="1800" dirty="0" err="1"/>
              <a:t>Derozier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Pierre Jean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Gérard Dray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prenom.nom@mines-ales.fr</a:t>
            </a:r>
          </a:p>
        </p:txBody>
      </p:sp>
    </p:spTree>
    <p:extLst>
      <p:ext uri="{BB962C8B-B14F-4D97-AF65-F5344CB8AC3E}">
        <p14:creationId xmlns:p14="http://schemas.microsoft.com/office/powerpoint/2010/main" val="1823464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B6FB311-A834-4304-BB8C-1406069152E2}" type="slidenum">
              <a:rPr lang="fr-FR" altLang="fr-FR" sz="1200" smtClean="0">
                <a:solidFill>
                  <a:schemeClr val="tx2"/>
                </a:solidFill>
              </a:rPr>
              <a:pPr/>
              <a:t>30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6 : Rechercher les caractéristiques et les modèles</a:t>
            </a:r>
          </a:p>
        </p:txBody>
      </p:sp>
      <p:sp>
        <p:nvSpPr>
          <p:cNvPr id="53253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 dirty="0"/>
              <a:t>Choix d'une méthode ou d'une technique :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K plus proches voisins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Méthodes bayésiennes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Arbres de décision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Support </a:t>
            </a:r>
            <a:r>
              <a:rPr lang="fr-FR" altLang="fr-FR" dirty="0" err="1"/>
              <a:t>Vector</a:t>
            </a:r>
            <a:r>
              <a:rPr lang="fr-FR" altLang="fr-FR" dirty="0"/>
              <a:t> Machine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Réseaux de neurones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Régression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Règles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Logique Floue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Algorithmes génétiques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Le raisonnement à base de cas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Les réseaux Bayésiens</a:t>
            </a:r>
          </a:p>
          <a:p>
            <a:pPr lvl="3">
              <a:lnSpc>
                <a:spcPct val="120000"/>
              </a:lnSpc>
            </a:pPr>
            <a:r>
              <a:rPr lang="fr-FR" altLang="fr-FR" dirty="0"/>
              <a:t> ...</a:t>
            </a:r>
          </a:p>
          <a:p>
            <a:pPr lvl="3">
              <a:lnSpc>
                <a:spcPct val="120000"/>
              </a:lnSpc>
            </a:pPr>
            <a:endParaRPr lang="fr-FR" alt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6C64A27B-D09E-46CD-83C1-B03A784D8412}" type="slidenum">
              <a:rPr lang="fr-FR" altLang="fr-FR" sz="1200" smtClean="0">
                <a:solidFill>
                  <a:schemeClr val="tx2"/>
                </a:solidFill>
              </a:rPr>
              <a:pPr/>
              <a:t>31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6 : Rechercher les caractéristiques et les modèles</a:t>
            </a:r>
          </a:p>
        </p:txBody>
      </p:sp>
      <p:sp>
        <p:nvSpPr>
          <p:cNvPr id="5427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5029200"/>
          </a:xfrm>
        </p:spPr>
        <p:txBody>
          <a:bodyPr/>
          <a:lstStyle/>
          <a:p>
            <a:pPr marL="0" indent="192088">
              <a:buFont typeface="ZapfDingbats" pitchFamily="82" charset="2"/>
              <a:buNone/>
            </a:pPr>
            <a:r>
              <a:rPr lang="fr-FR" altLang="fr-FR" dirty="0"/>
              <a:t>Un exemple : Classification de fleurs d’iris</a:t>
            </a:r>
          </a:p>
        </p:txBody>
      </p:sp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457200" y="10668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pic>
        <p:nvPicPr>
          <p:cNvPr id="14" name="Picture 1043" descr="irisac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5760"/>
            <a:ext cx="51466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47"/>
          <p:cNvSpPr>
            <a:spLocks noChangeShapeType="1"/>
          </p:cNvSpPr>
          <p:nvPr/>
        </p:nvSpPr>
        <p:spPr bwMode="auto">
          <a:xfrm flipV="1">
            <a:off x="1912492" y="2400560"/>
            <a:ext cx="0" cy="3095625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1048"/>
          <p:cNvSpPr txBox="1">
            <a:spLocks noChangeArrowheads="1"/>
          </p:cNvSpPr>
          <p:nvPr/>
        </p:nvSpPr>
        <p:spPr bwMode="auto">
          <a:xfrm>
            <a:off x="771079" y="5296160"/>
            <a:ext cx="1092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800"/>
              <a:t>Estimation Classe 1</a:t>
            </a:r>
          </a:p>
        </p:txBody>
      </p:sp>
      <p:sp>
        <p:nvSpPr>
          <p:cNvPr id="17" name="Text Box 1050"/>
          <p:cNvSpPr txBox="1">
            <a:spLocks noChangeArrowheads="1"/>
          </p:cNvSpPr>
          <p:nvPr/>
        </p:nvSpPr>
        <p:spPr bwMode="auto">
          <a:xfrm>
            <a:off x="1880742" y="5296160"/>
            <a:ext cx="1108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800"/>
              <a:t>Estimation Classe 2</a:t>
            </a:r>
          </a:p>
        </p:txBody>
      </p:sp>
      <p:sp>
        <p:nvSpPr>
          <p:cNvPr id="18" name="Text Box 1051"/>
          <p:cNvSpPr txBox="1">
            <a:spLocks noChangeArrowheads="1"/>
          </p:cNvSpPr>
          <p:nvPr/>
        </p:nvSpPr>
        <p:spPr bwMode="auto">
          <a:xfrm>
            <a:off x="3571429" y="5296160"/>
            <a:ext cx="1108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800"/>
              <a:t>Estimation Classe 3</a:t>
            </a:r>
          </a:p>
        </p:txBody>
      </p:sp>
      <p:sp>
        <p:nvSpPr>
          <p:cNvPr id="19" name="Line 1052"/>
          <p:cNvSpPr>
            <a:spLocks noChangeShapeType="1"/>
          </p:cNvSpPr>
          <p:nvPr/>
        </p:nvSpPr>
        <p:spPr bwMode="auto">
          <a:xfrm flipV="1">
            <a:off x="3055492" y="2400560"/>
            <a:ext cx="0" cy="3095625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04800" y="1700808"/>
            <a:ext cx="3451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92088"/>
            <a:r>
              <a:rPr lang="fr-FR" altLang="fr-FR" sz="1400" b="1" dirty="0"/>
              <a:t>Analyse en composantes principales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33019" y="2455381"/>
            <a:ext cx="3306181" cy="271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sz="1200" dirty="0" err="1">
                <a:latin typeface="+mn-lt"/>
              </a:rPr>
              <a:t>Decision</a:t>
            </a:r>
            <a:r>
              <a:rPr lang="fr-FR" sz="1200" dirty="0">
                <a:latin typeface="+mn-lt"/>
              </a:rPr>
              <a:t> </a:t>
            </a:r>
            <a:r>
              <a:rPr lang="fr-FR" sz="1200" dirty="0" err="1">
                <a:latin typeface="+mn-lt"/>
              </a:rPr>
              <a:t>tree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>
                <a:latin typeface="+mn-lt"/>
              </a:rPr>
              <a:t>--------------------</a:t>
            </a:r>
          </a:p>
          <a:p>
            <a:pPr algn="l">
              <a:defRPr/>
            </a:pP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&lt;= 0.6: Iris-</a:t>
            </a:r>
            <a:r>
              <a:rPr lang="fr-FR" sz="1200" dirty="0" err="1">
                <a:latin typeface="+mn-lt"/>
              </a:rPr>
              <a:t>setosa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&gt; 0.6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&lt;= 1.7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</a:t>
            </a:r>
            <a:r>
              <a:rPr lang="fr-FR" sz="1200" dirty="0" err="1">
                <a:latin typeface="+mn-lt"/>
              </a:rPr>
              <a:t>petallength</a:t>
            </a:r>
            <a:r>
              <a:rPr lang="fr-FR" sz="1200" dirty="0">
                <a:latin typeface="+mn-lt"/>
              </a:rPr>
              <a:t> &lt;= 4.9: Iris-</a:t>
            </a:r>
            <a:r>
              <a:rPr lang="fr-FR" sz="1200" dirty="0" err="1">
                <a:latin typeface="+mn-lt"/>
              </a:rPr>
              <a:t>versicolor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</a:t>
            </a:r>
            <a:r>
              <a:rPr lang="fr-FR" sz="1200" dirty="0" err="1">
                <a:latin typeface="+mn-lt"/>
              </a:rPr>
              <a:t>petallength</a:t>
            </a:r>
            <a:r>
              <a:rPr lang="fr-FR" sz="1200" dirty="0">
                <a:latin typeface="+mn-lt"/>
              </a:rPr>
              <a:t> &gt; 4.9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&lt;= 1.5: Iris-</a:t>
            </a:r>
            <a:r>
              <a:rPr lang="fr-FR" sz="1200" dirty="0" err="1">
                <a:latin typeface="+mn-lt"/>
              </a:rPr>
              <a:t>virginica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&gt; 1.5: Iris-</a:t>
            </a:r>
            <a:r>
              <a:rPr lang="fr-FR" sz="1200" dirty="0" err="1">
                <a:latin typeface="+mn-lt"/>
              </a:rPr>
              <a:t>versicolor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>
                <a:latin typeface="+mn-lt"/>
              </a:rPr>
              <a:t>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&gt; 1.7: Iris-</a:t>
            </a:r>
            <a:r>
              <a:rPr lang="fr-FR" sz="1200" dirty="0" err="1">
                <a:latin typeface="+mn-lt"/>
              </a:rPr>
              <a:t>virginica</a:t>
            </a:r>
            <a:r>
              <a:rPr lang="fr-FR" sz="1200" dirty="0">
                <a:latin typeface="+mn-lt"/>
              </a:rPr>
              <a:t> </a:t>
            </a:r>
          </a:p>
          <a:p>
            <a:pPr algn="l">
              <a:defRPr/>
            </a:pPr>
            <a:endParaRPr lang="fr-FR" sz="12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2627" y="1700808"/>
            <a:ext cx="1736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FR" sz="1400" b="1" dirty="0"/>
              <a:t>Arbre de décision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E55B19B-E960-40DF-83E8-3D04E2153475}" type="slidenum">
              <a:rPr lang="fr-FR" altLang="fr-FR" sz="1200" smtClean="0">
                <a:solidFill>
                  <a:schemeClr val="tx2"/>
                </a:solidFill>
              </a:rPr>
              <a:pPr/>
              <a:t>32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593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Évaluation quantitative :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matrice de confusion</a:t>
            </a:r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r>
              <a:rPr lang="fr-FR" altLang="fr-FR"/>
              <a:t>exemple : Classification de fleurs d’iris</a:t>
            </a:r>
          </a:p>
        </p:txBody>
      </p:sp>
      <p:pic>
        <p:nvPicPr>
          <p:cNvPr id="59398" name="Picture 1043" descr="irisac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51466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1044"/>
          <p:cNvSpPr>
            <a:spLocks noChangeArrowheads="1"/>
          </p:cNvSpPr>
          <p:nvPr/>
        </p:nvSpPr>
        <p:spPr bwMode="auto">
          <a:xfrm>
            <a:off x="304800" y="909638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2000"/>
          </a:p>
        </p:txBody>
      </p:sp>
      <p:sp>
        <p:nvSpPr>
          <p:cNvPr id="59400" name="Rectangle 1045"/>
          <p:cNvSpPr>
            <a:spLocks noChangeArrowheads="1"/>
          </p:cNvSpPr>
          <p:nvPr/>
        </p:nvSpPr>
        <p:spPr bwMode="auto">
          <a:xfrm>
            <a:off x="457200" y="1062038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sp>
        <p:nvSpPr>
          <p:cNvPr id="59401" name="Line 1047"/>
          <p:cNvSpPr>
            <a:spLocks noChangeShapeType="1"/>
          </p:cNvSpPr>
          <p:nvPr/>
        </p:nvSpPr>
        <p:spPr bwMode="auto">
          <a:xfrm flipV="1">
            <a:off x="5233988" y="2590800"/>
            <a:ext cx="0" cy="3095625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02" name="Text Box 1048"/>
          <p:cNvSpPr txBox="1">
            <a:spLocks noChangeArrowheads="1"/>
          </p:cNvSpPr>
          <p:nvPr/>
        </p:nvSpPr>
        <p:spPr bwMode="auto">
          <a:xfrm>
            <a:off x="4092575" y="5486400"/>
            <a:ext cx="1092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800"/>
              <a:t>Estimation Classe 1</a:t>
            </a:r>
          </a:p>
        </p:txBody>
      </p:sp>
      <p:sp>
        <p:nvSpPr>
          <p:cNvPr id="59403" name="Text Box 1050"/>
          <p:cNvSpPr txBox="1">
            <a:spLocks noChangeArrowheads="1"/>
          </p:cNvSpPr>
          <p:nvPr/>
        </p:nvSpPr>
        <p:spPr bwMode="auto">
          <a:xfrm>
            <a:off x="5202238" y="5486400"/>
            <a:ext cx="1108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800"/>
              <a:t>Estimation Classe 2</a:t>
            </a:r>
          </a:p>
        </p:txBody>
      </p:sp>
      <p:sp>
        <p:nvSpPr>
          <p:cNvPr id="59404" name="Text Box 1051"/>
          <p:cNvSpPr txBox="1">
            <a:spLocks noChangeArrowheads="1"/>
          </p:cNvSpPr>
          <p:nvPr/>
        </p:nvSpPr>
        <p:spPr bwMode="auto">
          <a:xfrm>
            <a:off x="6892925" y="5486400"/>
            <a:ext cx="1108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800"/>
              <a:t>Estimation Classe 3</a:t>
            </a:r>
          </a:p>
        </p:txBody>
      </p:sp>
      <p:sp>
        <p:nvSpPr>
          <p:cNvPr id="59405" name="Line 1052"/>
          <p:cNvSpPr>
            <a:spLocks noChangeShapeType="1"/>
          </p:cNvSpPr>
          <p:nvPr/>
        </p:nvSpPr>
        <p:spPr bwMode="auto">
          <a:xfrm flipV="1">
            <a:off x="6376988" y="2590800"/>
            <a:ext cx="0" cy="3095625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9406" name="Group 1059"/>
          <p:cNvGrpSpPr>
            <a:grpSpLocks/>
          </p:cNvGrpSpPr>
          <p:nvPr/>
        </p:nvGrpSpPr>
        <p:grpSpPr bwMode="auto">
          <a:xfrm>
            <a:off x="533400" y="2667000"/>
            <a:ext cx="2819400" cy="2819400"/>
            <a:chOff x="336" y="1680"/>
            <a:chExt cx="1776" cy="1776"/>
          </a:xfrm>
        </p:grpSpPr>
        <p:sp>
          <p:nvSpPr>
            <p:cNvPr id="59407" name="Rectangle 1031"/>
            <p:cNvSpPr>
              <a:spLocks noChangeArrowheads="1"/>
            </p:cNvSpPr>
            <p:nvPr/>
          </p:nvSpPr>
          <p:spPr bwMode="auto">
            <a:xfrm>
              <a:off x="1104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50</a:t>
              </a:r>
            </a:p>
          </p:txBody>
        </p:sp>
        <p:sp>
          <p:nvSpPr>
            <p:cNvPr id="59408" name="Rectangle 1032"/>
            <p:cNvSpPr>
              <a:spLocks noChangeArrowheads="1"/>
            </p:cNvSpPr>
            <p:nvPr/>
          </p:nvSpPr>
          <p:spPr bwMode="auto">
            <a:xfrm>
              <a:off x="1440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59409" name="Rectangle 1033"/>
            <p:cNvSpPr>
              <a:spLocks noChangeArrowheads="1"/>
            </p:cNvSpPr>
            <p:nvPr/>
          </p:nvSpPr>
          <p:spPr bwMode="auto">
            <a:xfrm>
              <a:off x="1776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59410" name="Rectangle 1034"/>
            <p:cNvSpPr>
              <a:spLocks noChangeArrowheads="1"/>
            </p:cNvSpPr>
            <p:nvPr/>
          </p:nvSpPr>
          <p:spPr bwMode="auto">
            <a:xfrm>
              <a:off x="1104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59411" name="Rectangle 1035"/>
            <p:cNvSpPr>
              <a:spLocks noChangeArrowheads="1"/>
            </p:cNvSpPr>
            <p:nvPr/>
          </p:nvSpPr>
          <p:spPr bwMode="auto">
            <a:xfrm>
              <a:off x="1440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40</a:t>
              </a:r>
            </a:p>
          </p:txBody>
        </p:sp>
        <p:sp>
          <p:nvSpPr>
            <p:cNvPr id="59412" name="Rectangle 1036"/>
            <p:cNvSpPr>
              <a:spLocks noChangeArrowheads="1"/>
            </p:cNvSpPr>
            <p:nvPr/>
          </p:nvSpPr>
          <p:spPr bwMode="auto">
            <a:xfrm>
              <a:off x="1776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10</a:t>
              </a:r>
            </a:p>
          </p:txBody>
        </p:sp>
        <p:sp>
          <p:nvSpPr>
            <p:cNvPr id="59413" name="Rectangle 1037"/>
            <p:cNvSpPr>
              <a:spLocks noChangeArrowheads="1"/>
            </p:cNvSpPr>
            <p:nvPr/>
          </p:nvSpPr>
          <p:spPr bwMode="auto">
            <a:xfrm>
              <a:off x="1104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59414" name="Rectangle 1038"/>
            <p:cNvSpPr>
              <a:spLocks noChangeArrowheads="1"/>
            </p:cNvSpPr>
            <p:nvPr/>
          </p:nvSpPr>
          <p:spPr bwMode="auto">
            <a:xfrm>
              <a:off x="1440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</a:t>
              </a:r>
            </a:p>
          </p:txBody>
        </p:sp>
        <p:sp>
          <p:nvSpPr>
            <p:cNvPr id="59415" name="Rectangle 1039"/>
            <p:cNvSpPr>
              <a:spLocks noChangeArrowheads="1"/>
            </p:cNvSpPr>
            <p:nvPr/>
          </p:nvSpPr>
          <p:spPr bwMode="auto">
            <a:xfrm>
              <a:off x="1776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46</a:t>
              </a:r>
            </a:p>
          </p:txBody>
        </p:sp>
        <p:sp>
          <p:nvSpPr>
            <p:cNvPr id="59416" name="Rectangle 1040"/>
            <p:cNvSpPr>
              <a:spLocks noChangeArrowheads="1"/>
            </p:cNvSpPr>
            <p:nvPr/>
          </p:nvSpPr>
          <p:spPr bwMode="auto">
            <a:xfrm>
              <a:off x="1104" y="1680"/>
              <a:ext cx="1008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400" b="1"/>
                <a:t>Classes estimées</a:t>
              </a:r>
            </a:p>
          </p:txBody>
        </p:sp>
        <p:sp>
          <p:nvSpPr>
            <p:cNvPr id="59417" name="Rectangle 1041"/>
            <p:cNvSpPr>
              <a:spLocks noChangeArrowheads="1"/>
            </p:cNvSpPr>
            <p:nvPr/>
          </p:nvSpPr>
          <p:spPr bwMode="auto">
            <a:xfrm rot="10800000">
              <a:off x="336" y="2448"/>
              <a:ext cx="336" cy="10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400" b="1"/>
                <a:t>Classes réelles</a:t>
              </a:r>
            </a:p>
          </p:txBody>
        </p:sp>
        <p:sp>
          <p:nvSpPr>
            <p:cNvPr id="59418" name="Rectangle 1053"/>
            <p:cNvSpPr>
              <a:spLocks noChangeArrowheads="1"/>
            </p:cNvSpPr>
            <p:nvPr/>
          </p:nvSpPr>
          <p:spPr bwMode="auto">
            <a:xfrm>
              <a:off x="1104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C1</a:t>
              </a:r>
            </a:p>
          </p:txBody>
        </p:sp>
        <p:sp>
          <p:nvSpPr>
            <p:cNvPr id="59419" name="Rectangle 1054"/>
            <p:cNvSpPr>
              <a:spLocks noChangeArrowheads="1"/>
            </p:cNvSpPr>
            <p:nvPr/>
          </p:nvSpPr>
          <p:spPr bwMode="auto">
            <a:xfrm>
              <a:off x="1440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C2</a:t>
              </a:r>
            </a:p>
          </p:txBody>
        </p:sp>
        <p:sp>
          <p:nvSpPr>
            <p:cNvPr id="59420" name="Rectangle 1055"/>
            <p:cNvSpPr>
              <a:spLocks noChangeArrowheads="1"/>
            </p:cNvSpPr>
            <p:nvPr/>
          </p:nvSpPr>
          <p:spPr bwMode="auto">
            <a:xfrm>
              <a:off x="1776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C3</a:t>
              </a:r>
            </a:p>
          </p:txBody>
        </p:sp>
        <p:sp>
          <p:nvSpPr>
            <p:cNvPr id="59421" name="Rectangle 1056"/>
            <p:cNvSpPr>
              <a:spLocks noChangeArrowheads="1"/>
            </p:cNvSpPr>
            <p:nvPr/>
          </p:nvSpPr>
          <p:spPr bwMode="auto">
            <a:xfrm>
              <a:off x="720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C1</a:t>
              </a:r>
            </a:p>
          </p:txBody>
        </p:sp>
        <p:sp>
          <p:nvSpPr>
            <p:cNvPr id="59422" name="Rectangle 1057"/>
            <p:cNvSpPr>
              <a:spLocks noChangeArrowheads="1"/>
            </p:cNvSpPr>
            <p:nvPr/>
          </p:nvSpPr>
          <p:spPr bwMode="auto">
            <a:xfrm>
              <a:off x="720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C2</a:t>
              </a:r>
            </a:p>
          </p:txBody>
        </p:sp>
        <p:sp>
          <p:nvSpPr>
            <p:cNvPr id="59423" name="Rectangle 1058"/>
            <p:cNvSpPr>
              <a:spLocks noChangeArrowheads="1"/>
            </p:cNvSpPr>
            <p:nvPr/>
          </p:nvSpPr>
          <p:spPr bwMode="auto">
            <a:xfrm>
              <a:off x="720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C3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CC4345CF-01B0-4B81-A4F0-CE63132BB793}" type="slidenum">
              <a:rPr lang="fr-FR" altLang="fr-FR" sz="1200" smtClean="0">
                <a:solidFill>
                  <a:schemeClr val="tx2"/>
                </a:solidFill>
              </a:rPr>
              <a:pPr/>
              <a:t>33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04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Évaluation quantitative :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matrice de confusion</a:t>
            </a:r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r>
              <a:rPr lang="fr-FR" altLang="fr-FR"/>
              <a:t>exemple : Classification de fleurs d’iris</a:t>
            </a:r>
          </a:p>
        </p:txBody>
      </p:sp>
      <p:sp>
        <p:nvSpPr>
          <p:cNvPr id="60422" name="Rectangle 1044"/>
          <p:cNvSpPr>
            <a:spLocks noChangeArrowheads="1"/>
          </p:cNvSpPr>
          <p:nvPr/>
        </p:nvSpPr>
        <p:spPr bwMode="auto">
          <a:xfrm>
            <a:off x="304800" y="909638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2000"/>
          </a:p>
        </p:txBody>
      </p:sp>
      <p:sp>
        <p:nvSpPr>
          <p:cNvPr id="60423" name="Rectangle 1045"/>
          <p:cNvSpPr>
            <a:spLocks noChangeArrowheads="1"/>
          </p:cNvSpPr>
          <p:nvPr/>
        </p:nvSpPr>
        <p:spPr bwMode="auto">
          <a:xfrm>
            <a:off x="457200" y="1062038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grpSp>
        <p:nvGrpSpPr>
          <p:cNvPr id="60424" name="Group 1059"/>
          <p:cNvGrpSpPr>
            <a:grpSpLocks/>
          </p:cNvGrpSpPr>
          <p:nvPr/>
        </p:nvGrpSpPr>
        <p:grpSpPr bwMode="auto">
          <a:xfrm>
            <a:off x="533400" y="2667000"/>
            <a:ext cx="2819400" cy="2819400"/>
            <a:chOff x="336" y="1680"/>
            <a:chExt cx="1776" cy="1776"/>
          </a:xfrm>
        </p:grpSpPr>
        <p:sp>
          <p:nvSpPr>
            <p:cNvPr id="60427" name="Rectangle 1031"/>
            <p:cNvSpPr>
              <a:spLocks noChangeArrowheads="1"/>
            </p:cNvSpPr>
            <p:nvPr/>
          </p:nvSpPr>
          <p:spPr bwMode="auto">
            <a:xfrm>
              <a:off x="1104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 dirty="0"/>
                <a:t>49</a:t>
              </a:r>
            </a:p>
          </p:txBody>
        </p:sp>
        <p:sp>
          <p:nvSpPr>
            <p:cNvPr id="60428" name="Rectangle 1032"/>
            <p:cNvSpPr>
              <a:spLocks noChangeArrowheads="1"/>
            </p:cNvSpPr>
            <p:nvPr/>
          </p:nvSpPr>
          <p:spPr bwMode="auto">
            <a:xfrm>
              <a:off x="1440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1</a:t>
              </a:r>
            </a:p>
          </p:txBody>
        </p:sp>
        <p:sp>
          <p:nvSpPr>
            <p:cNvPr id="60429" name="Rectangle 1033"/>
            <p:cNvSpPr>
              <a:spLocks noChangeArrowheads="1"/>
            </p:cNvSpPr>
            <p:nvPr/>
          </p:nvSpPr>
          <p:spPr bwMode="auto">
            <a:xfrm>
              <a:off x="1776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60430" name="Rectangle 1034"/>
            <p:cNvSpPr>
              <a:spLocks noChangeArrowheads="1"/>
            </p:cNvSpPr>
            <p:nvPr/>
          </p:nvSpPr>
          <p:spPr bwMode="auto">
            <a:xfrm>
              <a:off x="1104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60431" name="Rectangle 1035"/>
            <p:cNvSpPr>
              <a:spLocks noChangeArrowheads="1"/>
            </p:cNvSpPr>
            <p:nvPr/>
          </p:nvSpPr>
          <p:spPr bwMode="auto">
            <a:xfrm>
              <a:off x="1440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47</a:t>
              </a:r>
            </a:p>
          </p:txBody>
        </p:sp>
        <p:sp>
          <p:nvSpPr>
            <p:cNvPr id="60432" name="Rectangle 1036"/>
            <p:cNvSpPr>
              <a:spLocks noChangeArrowheads="1"/>
            </p:cNvSpPr>
            <p:nvPr/>
          </p:nvSpPr>
          <p:spPr bwMode="auto">
            <a:xfrm>
              <a:off x="1776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3</a:t>
              </a:r>
            </a:p>
          </p:txBody>
        </p:sp>
        <p:sp>
          <p:nvSpPr>
            <p:cNvPr id="60433" name="Rectangle 1037"/>
            <p:cNvSpPr>
              <a:spLocks noChangeArrowheads="1"/>
            </p:cNvSpPr>
            <p:nvPr/>
          </p:nvSpPr>
          <p:spPr bwMode="auto">
            <a:xfrm>
              <a:off x="1104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60434" name="Rectangle 1038"/>
            <p:cNvSpPr>
              <a:spLocks noChangeArrowheads="1"/>
            </p:cNvSpPr>
            <p:nvPr/>
          </p:nvSpPr>
          <p:spPr bwMode="auto">
            <a:xfrm>
              <a:off x="1440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2</a:t>
              </a:r>
            </a:p>
          </p:txBody>
        </p:sp>
        <p:sp>
          <p:nvSpPr>
            <p:cNvPr id="60435" name="Rectangle 1039"/>
            <p:cNvSpPr>
              <a:spLocks noChangeArrowheads="1"/>
            </p:cNvSpPr>
            <p:nvPr/>
          </p:nvSpPr>
          <p:spPr bwMode="auto">
            <a:xfrm>
              <a:off x="1776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48</a:t>
              </a:r>
            </a:p>
          </p:txBody>
        </p:sp>
        <p:sp>
          <p:nvSpPr>
            <p:cNvPr id="60436" name="Rectangle 1040"/>
            <p:cNvSpPr>
              <a:spLocks noChangeArrowheads="1"/>
            </p:cNvSpPr>
            <p:nvPr/>
          </p:nvSpPr>
          <p:spPr bwMode="auto">
            <a:xfrm>
              <a:off x="1104" y="1680"/>
              <a:ext cx="1008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400" b="1"/>
                <a:t>Classes estimées</a:t>
              </a:r>
            </a:p>
          </p:txBody>
        </p:sp>
        <p:sp>
          <p:nvSpPr>
            <p:cNvPr id="60437" name="Rectangle 1041"/>
            <p:cNvSpPr>
              <a:spLocks noChangeArrowheads="1"/>
            </p:cNvSpPr>
            <p:nvPr/>
          </p:nvSpPr>
          <p:spPr bwMode="auto">
            <a:xfrm rot="10800000">
              <a:off x="336" y="2448"/>
              <a:ext cx="336" cy="10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400" b="1"/>
                <a:t>Classes réelles</a:t>
              </a:r>
            </a:p>
          </p:txBody>
        </p:sp>
        <p:sp>
          <p:nvSpPr>
            <p:cNvPr id="60438" name="Rectangle 1053"/>
            <p:cNvSpPr>
              <a:spLocks noChangeArrowheads="1"/>
            </p:cNvSpPr>
            <p:nvPr/>
          </p:nvSpPr>
          <p:spPr bwMode="auto">
            <a:xfrm>
              <a:off x="1104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C1</a:t>
              </a:r>
            </a:p>
          </p:txBody>
        </p:sp>
        <p:sp>
          <p:nvSpPr>
            <p:cNvPr id="60439" name="Rectangle 1054"/>
            <p:cNvSpPr>
              <a:spLocks noChangeArrowheads="1"/>
            </p:cNvSpPr>
            <p:nvPr/>
          </p:nvSpPr>
          <p:spPr bwMode="auto">
            <a:xfrm>
              <a:off x="1440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C2</a:t>
              </a:r>
            </a:p>
          </p:txBody>
        </p:sp>
        <p:sp>
          <p:nvSpPr>
            <p:cNvPr id="60440" name="Rectangle 1055"/>
            <p:cNvSpPr>
              <a:spLocks noChangeArrowheads="1"/>
            </p:cNvSpPr>
            <p:nvPr/>
          </p:nvSpPr>
          <p:spPr bwMode="auto">
            <a:xfrm>
              <a:off x="1776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C3</a:t>
              </a:r>
            </a:p>
          </p:txBody>
        </p:sp>
        <p:sp>
          <p:nvSpPr>
            <p:cNvPr id="60441" name="Rectangle 1056"/>
            <p:cNvSpPr>
              <a:spLocks noChangeArrowheads="1"/>
            </p:cNvSpPr>
            <p:nvPr/>
          </p:nvSpPr>
          <p:spPr bwMode="auto">
            <a:xfrm>
              <a:off x="720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C1</a:t>
              </a:r>
            </a:p>
          </p:txBody>
        </p:sp>
        <p:sp>
          <p:nvSpPr>
            <p:cNvPr id="60442" name="Rectangle 1057"/>
            <p:cNvSpPr>
              <a:spLocks noChangeArrowheads="1"/>
            </p:cNvSpPr>
            <p:nvPr/>
          </p:nvSpPr>
          <p:spPr bwMode="auto">
            <a:xfrm>
              <a:off x="720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C2</a:t>
              </a:r>
            </a:p>
          </p:txBody>
        </p:sp>
        <p:sp>
          <p:nvSpPr>
            <p:cNvPr id="60443" name="Rectangle 1058"/>
            <p:cNvSpPr>
              <a:spLocks noChangeArrowheads="1"/>
            </p:cNvSpPr>
            <p:nvPr/>
          </p:nvSpPr>
          <p:spPr bwMode="auto">
            <a:xfrm>
              <a:off x="720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C3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3924300" y="2781300"/>
            <a:ext cx="4583113" cy="271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1200" dirty="0">
                <a:latin typeface="+mn-lt"/>
              </a:rPr>
              <a:t>Arbre de décision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--------------------</a:t>
            </a:r>
          </a:p>
          <a:p>
            <a:pPr algn="l">
              <a:defRPr/>
            </a:pP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&lt;= 0.6: Iris-</a:t>
            </a:r>
            <a:r>
              <a:rPr lang="fr-FR" sz="1200" dirty="0" err="1">
                <a:latin typeface="+mn-lt"/>
              </a:rPr>
              <a:t>setosa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&gt; 0.6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&lt;= 1.7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</a:t>
            </a:r>
            <a:r>
              <a:rPr lang="fr-FR" sz="1200" dirty="0" err="1">
                <a:latin typeface="+mn-lt"/>
              </a:rPr>
              <a:t>petallength</a:t>
            </a:r>
            <a:r>
              <a:rPr lang="fr-FR" sz="1200" dirty="0">
                <a:latin typeface="+mn-lt"/>
              </a:rPr>
              <a:t> &lt;= 4.9: Iris-</a:t>
            </a:r>
            <a:r>
              <a:rPr lang="fr-FR" sz="1200" dirty="0" err="1">
                <a:latin typeface="+mn-lt"/>
              </a:rPr>
              <a:t>versicolor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</a:t>
            </a:r>
            <a:r>
              <a:rPr lang="fr-FR" sz="1200" dirty="0" err="1">
                <a:latin typeface="+mn-lt"/>
              </a:rPr>
              <a:t>petallength</a:t>
            </a:r>
            <a:r>
              <a:rPr lang="fr-FR" sz="1200" dirty="0">
                <a:latin typeface="+mn-lt"/>
              </a:rPr>
              <a:t> &gt; 4.9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&lt;= 1.5: Iris-</a:t>
            </a:r>
            <a:r>
              <a:rPr lang="fr-FR" sz="1200" dirty="0" err="1">
                <a:latin typeface="+mn-lt"/>
              </a:rPr>
              <a:t>virginica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>
                <a:latin typeface="+mn-lt"/>
              </a:rPr>
              <a:t>|   |   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&gt; 1.5: Iris-</a:t>
            </a:r>
            <a:r>
              <a:rPr lang="fr-FR" sz="1200" dirty="0" err="1">
                <a:latin typeface="+mn-lt"/>
              </a:rPr>
              <a:t>versicolor</a:t>
            </a: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fr-FR" sz="1200" dirty="0">
                <a:latin typeface="+mn-lt"/>
              </a:rPr>
              <a:t>|   </a:t>
            </a:r>
            <a:r>
              <a:rPr lang="fr-FR" sz="1200" dirty="0" err="1">
                <a:latin typeface="+mn-lt"/>
              </a:rPr>
              <a:t>petalwidth</a:t>
            </a:r>
            <a:r>
              <a:rPr lang="fr-FR" sz="1200" dirty="0">
                <a:latin typeface="+mn-lt"/>
              </a:rPr>
              <a:t> &gt; 1.7: Iris-</a:t>
            </a:r>
            <a:r>
              <a:rPr lang="fr-FR" sz="1200" dirty="0" err="1">
                <a:latin typeface="+mn-lt"/>
              </a:rPr>
              <a:t>virginica</a:t>
            </a:r>
            <a:r>
              <a:rPr lang="fr-FR" sz="1200" dirty="0">
                <a:latin typeface="+mn-lt"/>
              </a:rPr>
              <a:t> </a:t>
            </a:r>
          </a:p>
          <a:p>
            <a:pPr algn="l">
              <a:defRPr/>
            </a:pPr>
            <a:endParaRPr lang="fr-FR" sz="120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5FB6A90B-799E-455F-8A4F-270BA57A62F0}" type="slidenum">
              <a:rPr lang="fr-FR" altLang="fr-FR" sz="1200" smtClean="0">
                <a:solidFill>
                  <a:schemeClr val="tx2"/>
                </a:solidFill>
              </a:rPr>
              <a:pPr/>
              <a:t>34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14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Évaluation quantitative :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Correctly Classified Instances et</a:t>
            </a:r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r>
              <a:rPr lang="fr-FR" altLang="fr-FR"/>
              <a:t>Incorrectly Classified Instances</a:t>
            </a:r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r>
              <a:rPr lang="fr-FR" altLang="fr-FR"/>
              <a:t>exemple : Classification de fleurs d’iris</a:t>
            </a:r>
          </a:p>
        </p:txBody>
      </p:sp>
      <p:sp>
        <p:nvSpPr>
          <p:cNvPr id="61446" name="Rectangle 1044"/>
          <p:cNvSpPr>
            <a:spLocks noChangeArrowheads="1"/>
          </p:cNvSpPr>
          <p:nvPr/>
        </p:nvSpPr>
        <p:spPr bwMode="auto">
          <a:xfrm>
            <a:off x="304800" y="909638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2000"/>
          </a:p>
        </p:txBody>
      </p:sp>
      <p:sp>
        <p:nvSpPr>
          <p:cNvPr id="61447" name="Rectangle 1045"/>
          <p:cNvSpPr>
            <a:spLocks noChangeArrowheads="1"/>
          </p:cNvSpPr>
          <p:nvPr/>
        </p:nvSpPr>
        <p:spPr bwMode="auto">
          <a:xfrm>
            <a:off x="457200" y="1062038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grpSp>
        <p:nvGrpSpPr>
          <p:cNvPr id="61448" name="Group 1059"/>
          <p:cNvGrpSpPr>
            <a:grpSpLocks/>
          </p:cNvGrpSpPr>
          <p:nvPr/>
        </p:nvGrpSpPr>
        <p:grpSpPr bwMode="auto">
          <a:xfrm>
            <a:off x="533400" y="2667000"/>
            <a:ext cx="2819400" cy="2819400"/>
            <a:chOff x="336" y="1680"/>
            <a:chExt cx="1776" cy="1776"/>
          </a:xfrm>
        </p:grpSpPr>
        <p:sp>
          <p:nvSpPr>
            <p:cNvPr id="61450" name="Rectangle 1031"/>
            <p:cNvSpPr>
              <a:spLocks noChangeArrowheads="1"/>
            </p:cNvSpPr>
            <p:nvPr/>
          </p:nvSpPr>
          <p:spPr bwMode="auto">
            <a:xfrm>
              <a:off x="1104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49</a:t>
              </a:r>
            </a:p>
          </p:txBody>
        </p:sp>
        <p:sp>
          <p:nvSpPr>
            <p:cNvPr id="61451" name="Rectangle 1032"/>
            <p:cNvSpPr>
              <a:spLocks noChangeArrowheads="1"/>
            </p:cNvSpPr>
            <p:nvPr/>
          </p:nvSpPr>
          <p:spPr bwMode="auto">
            <a:xfrm>
              <a:off x="1440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1</a:t>
              </a:r>
            </a:p>
          </p:txBody>
        </p:sp>
        <p:sp>
          <p:nvSpPr>
            <p:cNvPr id="61452" name="Rectangle 1033"/>
            <p:cNvSpPr>
              <a:spLocks noChangeArrowheads="1"/>
            </p:cNvSpPr>
            <p:nvPr/>
          </p:nvSpPr>
          <p:spPr bwMode="auto">
            <a:xfrm>
              <a:off x="1776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61453" name="Rectangle 1034"/>
            <p:cNvSpPr>
              <a:spLocks noChangeArrowheads="1"/>
            </p:cNvSpPr>
            <p:nvPr/>
          </p:nvSpPr>
          <p:spPr bwMode="auto">
            <a:xfrm>
              <a:off x="1104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61454" name="Rectangle 1035"/>
            <p:cNvSpPr>
              <a:spLocks noChangeArrowheads="1"/>
            </p:cNvSpPr>
            <p:nvPr/>
          </p:nvSpPr>
          <p:spPr bwMode="auto">
            <a:xfrm>
              <a:off x="1440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47</a:t>
              </a:r>
            </a:p>
          </p:txBody>
        </p:sp>
        <p:sp>
          <p:nvSpPr>
            <p:cNvPr id="61455" name="Rectangle 1036"/>
            <p:cNvSpPr>
              <a:spLocks noChangeArrowheads="1"/>
            </p:cNvSpPr>
            <p:nvPr/>
          </p:nvSpPr>
          <p:spPr bwMode="auto">
            <a:xfrm>
              <a:off x="1776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3</a:t>
              </a:r>
            </a:p>
          </p:txBody>
        </p:sp>
        <p:sp>
          <p:nvSpPr>
            <p:cNvPr id="61456" name="Rectangle 1037"/>
            <p:cNvSpPr>
              <a:spLocks noChangeArrowheads="1"/>
            </p:cNvSpPr>
            <p:nvPr/>
          </p:nvSpPr>
          <p:spPr bwMode="auto">
            <a:xfrm>
              <a:off x="1104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0</a:t>
              </a:r>
            </a:p>
          </p:txBody>
        </p:sp>
        <p:sp>
          <p:nvSpPr>
            <p:cNvPr id="61457" name="Rectangle 1038"/>
            <p:cNvSpPr>
              <a:spLocks noChangeArrowheads="1"/>
            </p:cNvSpPr>
            <p:nvPr/>
          </p:nvSpPr>
          <p:spPr bwMode="auto">
            <a:xfrm>
              <a:off x="1440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2</a:t>
              </a:r>
            </a:p>
          </p:txBody>
        </p:sp>
        <p:sp>
          <p:nvSpPr>
            <p:cNvPr id="61458" name="Rectangle 1039"/>
            <p:cNvSpPr>
              <a:spLocks noChangeArrowheads="1"/>
            </p:cNvSpPr>
            <p:nvPr/>
          </p:nvSpPr>
          <p:spPr bwMode="auto">
            <a:xfrm>
              <a:off x="1776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48</a:t>
              </a:r>
            </a:p>
          </p:txBody>
        </p:sp>
        <p:sp>
          <p:nvSpPr>
            <p:cNvPr id="61459" name="Rectangle 1040"/>
            <p:cNvSpPr>
              <a:spLocks noChangeArrowheads="1"/>
            </p:cNvSpPr>
            <p:nvPr/>
          </p:nvSpPr>
          <p:spPr bwMode="auto">
            <a:xfrm>
              <a:off x="1104" y="1680"/>
              <a:ext cx="1008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400" b="1"/>
                <a:t>Classes estimées</a:t>
              </a:r>
            </a:p>
          </p:txBody>
        </p:sp>
        <p:sp>
          <p:nvSpPr>
            <p:cNvPr id="61460" name="Rectangle 1041"/>
            <p:cNvSpPr>
              <a:spLocks noChangeArrowheads="1"/>
            </p:cNvSpPr>
            <p:nvPr/>
          </p:nvSpPr>
          <p:spPr bwMode="auto">
            <a:xfrm rot="10800000">
              <a:off x="336" y="2448"/>
              <a:ext cx="336" cy="10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400" b="1"/>
                <a:t>Classes réelles</a:t>
              </a:r>
            </a:p>
          </p:txBody>
        </p:sp>
        <p:sp>
          <p:nvSpPr>
            <p:cNvPr id="61461" name="Rectangle 1053"/>
            <p:cNvSpPr>
              <a:spLocks noChangeArrowheads="1"/>
            </p:cNvSpPr>
            <p:nvPr/>
          </p:nvSpPr>
          <p:spPr bwMode="auto">
            <a:xfrm>
              <a:off x="1104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C1</a:t>
              </a:r>
            </a:p>
          </p:txBody>
        </p:sp>
        <p:sp>
          <p:nvSpPr>
            <p:cNvPr id="61462" name="Rectangle 1054"/>
            <p:cNvSpPr>
              <a:spLocks noChangeArrowheads="1"/>
            </p:cNvSpPr>
            <p:nvPr/>
          </p:nvSpPr>
          <p:spPr bwMode="auto">
            <a:xfrm>
              <a:off x="1440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C2</a:t>
              </a:r>
            </a:p>
          </p:txBody>
        </p:sp>
        <p:sp>
          <p:nvSpPr>
            <p:cNvPr id="61463" name="Rectangle 1055"/>
            <p:cNvSpPr>
              <a:spLocks noChangeArrowheads="1"/>
            </p:cNvSpPr>
            <p:nvPr/>
          </p:nvSpPr>
          <p:spPr bwMode="auto">
            <a:xfrm>
              <a:off x="1776" y="206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C3</a:t>
              </a:r>
            </a:p>
          </p:txBody>
        </p:sp>
        <p:sp>
          <p:nvSpPr>
            <p:cNvPr id="61464" name="Rectangle 1056"/>
            <p:cNvSpPr>
              <a:spLocks noChangeArrowheads="1"/>
            </p:cNvSpPr>
            <p:nvPr/>
          </p:nvSpPr>
          <p:spPr bwMode="auto">
            <a:xfrm>
              <a:off x="720" y="244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C1</a:t>
              </a:r>
            </a:p>
          </p:txBody>
        </p:sp>
        <p:sp>
          <p:nvSpPr>
            <p:cNvPr id="61465" name="Rectangle 1057"/>
            <p:cNvSpPr>
              <a:spLocks noChangeArrowheads="1"/>
            </p:cNvSpPr>
            <p:nvPr/>
          </p:nvSpPr>
          <p:spPr bwMode="auto">
            <a:xfrm>
              <a:off x="720" y="2784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C2</a:t>
              </a:r>
            </a:p>
          </p:txBody>
        </p:sp>
        <p:sp>
          <p:nvSpPr>
            <p:cNvPr id="61466" name="Rectangle 1058"/>
            <p:cNvSpPr>
              <a:spLocks noChangeArrowheads="1"/>
            </p:cNvSpPr>
            <p:nvPr/>
          </p:nvSpPr>
          <p:spPr bwMode="auto">
            <a:xfrm>
              <a:off x="720" y="3120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fr-FR" altLang="fr-FR" sz="1600"/>
                <a:t>C3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3924300" y="2781300"/>
            <a:ext cx="4583113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1200" dirty="0">
                <a:latin typeface="+mn-lt"/>
              </a:rPr>
              <a:t>Arbre de décision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--------------------</a:t>
            </a:r>
          </a:p>
          <a:p>
            <a:pPr algn="l">
              <a:defRPr/>
            </a:pPr>
            <a:endParaRPr lang="fr-FR" sz="1200" dirty="0">
              <a:latin typeface="+mn-lt"/>
            </a:endParaRPr>
          </a:p>
          <a:p>
            <a:pPr algn="l">
              <a:defRPr/>
            </a:pPr>
            <a:endParaRPr lang="fr-FR" sz="1200" dirty="0">
              <a:latin typeface="+mn-lt"/>
            </a:endParaRPr>
          </a:p>
          <a:p>
            <a:pPr algn="l">
              <a:defRPr/>
            </a:pPr>
            <a:r>
              <a:rPr lang="en-US" sz="1200" b="1" dirty="0"/>
              <a:t>Correctly Classified Instances         144              96%</a:t>
            </a:r>
          </a:p>
          <a:p>
            <a:pPr algn="l">
              <a:defRPr/>
            </a:pPr>
            <a:r>
              <a:rPr lang="en-US" sz="1200" b="1" dirty="0"/>
              <a:t>Incorrectly Classified Instances         6                4%</a:t>
            </a:r>
          </a:p>
          <a:p>
            <a:pPr algn="l">
              <a:defRPr/>
            </a:pPr>
            <a:endParaRPr lang="fr-FR" sz="1400" b="1" dirty="0"/>
          </a:p>
          <a:p>
            <a:pPr algn="l">
              <a:defRPr/>
            </a:pPr>
            <a:endParaRPr lang="fr-FR" sz="1200" dirty="0">
              <a:latin typeface="+mn-lt"/>
            </a:endParaRPr>
          </a:p>
          <a:p>
            <a:pPr algn="l">
              <a:defRPr/>
            </a:pPr>
            <a:endParaRPr lang="fr-FR" sz="1200" dirty="0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8B462E9A-2B46-4876-8D8A-396BA58D9484}" type="slidenum">
              <a:rPr lang="fr-FR" altLang="fr-FR" sz="1200" smtClean="0">
                <a:solidFill>
                  <a:schemeClr val="tx2"/>
                </a:solidFill>
              </a:rPr>
              <a:pPr/>
              <a:t>35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Évaluation quantitative :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Notions de Vrais/Faux Positifs et Vrais/Faux Négatifs</a:t>
            </a:r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endParaRPr lang="fr-FR" altLang="fr-FR"/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r>
              <a:rPr lang="fr-FR" altLang="fr-FR"/>
              <a:t>		VP :Vrais Positifs, VN : Vrais Négatifs,</a:t>
            </a:r>
          </a:p>
          <a:p>
            <a:pPr lvl="1">
              <a:lnSpc>
                <a:spcPct val="120000"/>
              </a:lnSpc>
              <a:buFont typeface="ZapfDingbats" pitchFamily="82" charset="2"/>
              <a:buNone/>
            </a:pPr>
            <a:r>
              <a:rPr lang="fr-FR" altLang="fr-FR"/>
              <a:t>		FN : Faux Négatifs, FP : Faux Positifs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457200" y="1062038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sp>
        <p:nvSpPr>
          <p:cNvPr id="64519" name="Rectangle 32"/>
          <p:cNvSpPr>
            <a:spLocks noChangeArrowheads="1"/>
          </p:cNvSpPr>
          <p:nvPr/>
        </p:nvSpPr>
        <p:spPr bwMode="auto">
          <a:xfrm>
            <a:off x="4297363" y="3514725"/>
            <a:ext cx="533400" cy="5334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VP</a:t>
            </a:r>
          </a:p>
        </p:txBody>
      </p:sp>
      <p:sp>
        <p:nvSpPr>
          <p:cNvPr id="64520" name="Rectangle 33"/>
          <p:cNvSpPr>
            <a:spLocks noChangeArrowheads="1"/>
          </p:cNvSpPr>
          <p:nvPr/>
        </p:nvSpPr>
        <p:spPr bwMode="auto">
          <a:xfrm>
            <a:off x="4830763" y="3514725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FN</a:t>
            </a:r>
          </a:p>
        </p:txBody>
      </p:sp>
      <p:sp>
        <p:nvSpPr>
          <p:cNvPr id="64521" name="Rectangle 35"/>
          <p:cNvSpPr>
            <a:spLocks noChangeArrowheads="1"/>
          </p:cNvSpPr>
          <p:nvPr/>
        </p:nvSpPr>
        <p:spPr bwMode="auto">
          <a:xfrm>
            <a:off x="4297363" y="4048125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FP</a:t>
            </a:r>
          </a:p>
        </p:txBody>
      </p:sp>
      <p:sp>
        <p:nvSpPr>
          <p:cNvPr id="64522" name="Rectangle 36"/>
          <p:cNvSpPr>
            <a:spLocks noChangeArrowheads="1"/>
          </p:cNvSpPr>
          <p:nvPr/>
        </p:nvSpPr>
        <p:spPr bwMode="auto">
          <a:xfrm>
            <a:off x="4830763" y="4048125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VN</a:t>
            </a:r>
          </a:p>
        </p:txBody>
      </p:sp>
      <p:sp>
        <p:nvSpPr>
          <p:cNvPr id="64523" name="Rectangle 43"/>
          <p:cNvSpPr>
            <a:spLocks noChangeArrowheads="1"/>
          </p:cNvSpPr>
          <p:nvPr/>
        </p:nvSpPr>
        <p:spPr bwMode="auto">
          <a:xfrm>
            <a:off x="4297363" y="2905125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4524" name="Rectangle 44"/>
          <p:cNvSpPr>
            <a:spLocks noChangeArrowheads="1"/>
          </p:cNvSpPr>
          <p:nvPr/>
        </p:nvSpPr>
        <p:spPr bwMode="auto">
          <a:xfrm>
            <a:off x="4830763" y="2905125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4525" name="Rectangle 46"/>
          <p:cNvSpPr>
            <a:spLocks noChangeArrowheads="1"/>
          </p:cNvSpPr>
          <p:nvPr/>
        </p:nvSpPr>
        <p:spPr bwMode="auto">
          <a:xfrm>
            <a:off x="3687763" y="3514725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4526" name="Rectangle 47"/>
          <p:cNvSpPr>
            <a:spLocks noChangeArrowheads="1"/>
          </p:cNvSpPr>
          <p:nvPr/>
        </p:nvSpPr>
        <p:spPr bwMode="auto">
          <a:xfrm>
            <a:off x="3687763" y="4048125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4527" name="Line 49"/>
          <p:cNvSpPr>
            <a:spLocks noChangeShapeType="1"/>
          </p:cNvSpPr>
          <p:nvPr/>
        </p:nvSpPr>
        <p:spPr bwMode="auto">
          <a:xfrm>
            <a:off x="4945063" y="304958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4528" name="Line 50"/>
          <p:cNvSpPr>
            <a:spLocks noChangeShapeType="1"/>
          </p:cNvSpPr>
          <p:nvPr/>
        </p:nvSpPr>
        <p:spPr bwMode="auto">
          <a:xfrm>
            <a:off x="3792538" y="420211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4529" name="Rectangle 71"/>
          <p:cNvSpPr>
            <a:spLocks noChangeArrowheads="1"/>
          </p:cNvSpPr>
          <p:nvPr/>
        </p:nvSpPr>
        <p:spPr bwMode="auto">
          <a:xfrm rot="10800000">
            <a:off x="3021013" y="3500438"/>
            <a:ext cx="533400" cy="1081087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Classe</a:t>
            </a:r>
          </a:p>
          <a:p>
            <a:r>
              <a:rPr lang="fr-FR" altLang="fr-FR" sz="1400" b="1"/>
              <a:t> réelles</a:t>
            </a:r>
          </a:p>
        </p:txBody>
      </p:sp>
      <p:sp>
        <p:nvSpPr>
          <p:cNvPr id="64530" name="Rectangle 72"/>
          <p:cNvSpPr>
            <a:spLocks noChangeArrowheads="1"/>
          </p:cNvSpPr>
          <p:nvPr/>
        </p:nvSpPr>
        <p:spPr bwMode="auto">
          <a:xfrm>
            <a:off x="4300538" y="2276475"/>
            <a:ext cx="1025525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Classes</a:t>
            </a:r>
          </a:p>
          <a:p>
            <a:r>
              <a:rPr lang="fr-FR" altLang="fr-FR" sz="1400" b="1"/>
              <a:t>estimées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1910B17-0865-40C1-AE9E-A74CE26738F5}" type="slidenum">
              <a:rPr lang="fr-FR" altLang="fr-FR" sz="1200" smtClean="0">
                <a:solidFill>
                  <a:schemeClr val="tx2"/>
                </a:solidFill>
              </a:rPr>
              <a:pPr/>
              <a:t>36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55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Évaluation quantitative :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Taux de VP et Taux de FP 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exemple : Classification de fleurs d’iris</a:t>
            </a:r>
          </a:p>
        </p:txBody>
      </p:sp>
      <p:sp>
        <p:nvSpPr>
          <p:cNvPr id="65542" name="Rectangle 1044"/>
          <p:cNvSpPr>
            <a:spLocks noChangeArrowheads="1"/>
          </p:cNvSpPr>
          <p:nvPr/>
        </p:nvSpPr>
        <p:spPr bwMode="auto">
          <a:xfrm>
            <a:off x="304800" y="909638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2000"/>
          </a:p>
        </p:txBody>
      </p:sp>
      <p:sp>
        <p:nvSpPr>
          <p:cNvPr id="65543" name="Rectangle 1045"/>
          <p:cNvSpPr>
            <a:spLocks noChangeArrowheads="1"/>
          </p:cNvSpPr>
          <p:nvPr/>
        </p:nvSpPr>
        <p:spPr bwMode="auto">
          <a:xfrm>
            <a:off x="457200" y="1062038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sp>
        <p:nvSpPr>
          <p:cNvPr id="32" name="ZoneTexte 31"/>
          <p:cNvSpPr txBox="1"/>
          <p:nvPr/>
        </p:nvSpPr>
        <p:spPr>
          <a:xfrm>
            <a:off x="468313" y="4635500"/>
            <a:ext cx="784860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1200" dirty="0">
                <a:latin typeface="+mn-lt"/>
              </a:rPr>
              <a:t>Arbre de décision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--------------------</a:t>
            </a:r>
          </a:p>
          <a:p>
            <a:pPr algn="l">
              <a:defRPr/>
            </a:pPr>
            <a:r>
              <a:rPr lang="en-US" sz="1200" b="1" dirty="0"/>
              <a:t> TP Rate   FP Rate    Class</a:t>
            </a:r>
          </a:p>
          <a:p>
            <a:pPr algn="l">
              <a:defRPr/>
            </a:pPr>
            <a:r>
              <a:rPr lang="en-US" sz="1200" b="1" dirty="0"/>
              <a:t>  0.98       0          Iris-</a:t>
            </a:r>
            <a:r>
              <a:rPr lang="en-US" sz="1200" b="1" dirty="0" err="1"/>
              <a:t>setosa</a:t>
            </a:r>
            <a:endParaRPr lang="en-US" sz="1200" b="1" dirty="0"/>
          </a:p>
          <a:p>
            <a:pPr algn="l">
              <a:defRPr/>
            </a:pPr>
            <a:r>
              <a:rPr lang="en-US" sz="1200" b="1" dirty="0"/>
              <a:t>  0.94       0.03      Iris-</a:t>
            </a:r>
            <a:r>
              <a:rPr lang="en-US" sz="1200" b="1" dirty="0" err="1"/>
              <a:t>versicolor</a:t>
            </a:r>
            <a:endParaRPr lang="en-US" sz="1200" b="1" dirty="0"/>
          </a:p>
          <a:p>
            <a:pPr algn="l">
              <a:defRPr/>
            </a:pPr>
            <a:r>
              <a:rPr lang="en-US" sz="1200" b="1" dirty="0"/>
              <a:t>  0.96       0.03      Iris-</a:t>
            </a:r>
            <a:r>
              <a:rPr lang="en-US" sz="1200" b="1" dirty="0" err="1"/>
              <a:t>virginica</a:t>
            </a:r>
            <a:endParaRPr lang="en-US" sz="1200" b="1" dirty="0"/>
          </a:p>
        </p:txBody>
      </p:sp>
      <p:sp>
        <p:nvSpPr>
          <p:cNvPr id="65545" name="Rectangle 36"/>
          <p:cNvSpPr>
            <a:spLocks noChangeArrowheads="1"/>
          </p:cNvSpPr>
          <p:nvPr/>
        </p:nvSpPr>
        <p:spPr bwMode="auto">
          <a:xfrm>
            <a:off x="1047750" y="6091238"/>
            <a:ext cx="69802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fr-FR" altLang="fr-FR" sz="2000"/>
              <a:t>Taux de VP = VP/(VP+FN)    Taux de FP = FP/(FP+VN)</a:t>
            </a:r>
          </a:p>
        </p:txBody>
      </p:sp>
      <p:sp>
        <p:nvSpPr>
          <p:cNvPr id="65546" name="Rectangle 51"/>
          <p:cNvSpPr>
            <a:spLocks noChangeArrowheads="1"/>
          </p:cNvSpPr>
          <p:nvPr/>
        </p:nvSpPr>
        <p:spPr bwMode="auto">
          <a:xfrm>
            <a:off x="5737225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47</a:t>
            </a:r>
          </a:p>
        </p:txBody>
      </p:sp>
      <p:sp>
        <p:nvSpPr>
          <p:cNvPr id="65547" name="Rectangle 52"/>
          <p:cNvSpPr>
            <a:spLocks noChangeArrowheads="1"/>
          </p:cNvSpPr>
          <p:nvPr/>
        </p:nvSpPr>
        <p:spPr bwMode="auto">
          <a:xfrm>
            <a:off x="6270625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3</a:t>
            </a:r>
          </a:p>
        </p:txBody>
      </p:sp>
      <p:sp>
        <p:nvSpPr>
          <p:cNvPr id="65548" name="Rectangle 53"/>
          <p:cNvSpPr>
            <a:spLocks noChangeArrowheads="1"/>
          </p:cNvSpPr>
          <p:nvPr/>
        </p:nvSpPr>
        <p:spPr bwMode="auto">
          <a:xfrm>
            <a:off x="5737225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3</a:t>
            </a:r>
          </a:p>
        </p:txBody>
      </p:sp>
      <p:sp>
        <p:nvSpPr>
          <p:cNvPr id="65549" name="Rectangle 54"/>
          <p:cNvSpPr>
            <a:spLocks noChangeArrowheads="1"/>
          </p:cNvSpPr>
          <p:nvPr/>
        </p:nvSpPr>
        <p:spPr bwMode="auto">
          <a:xfrm>
            <a:off x="6270625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97</a:t>
            </a:r>
          </a:p>
        </p:txBody>
      </p:sp>
      <p:sp>
        <p:nvSpPr>
          <p:cNvPr id="65550" name="Rectangle 55"/>
          <p:cNvSpPr>
            <a:spLocks noChangeArrowheads="1"/>
          </p:cNvSpPr>
          <p:nvPr/>
        </p:nvSpPr>
        <p:spPr bwMode="auto">
          <a:xfrm>
            <a:off x="5737225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5551" name="Rectangle 56"/>
          <p:cNvSpPr>
            <a:spLocks noChangeArrowheads="1"/>
          </p:cNvSpPr>
          <p:nvPr/>
        </p:nvSpPr>
        <p:spPr bwMode="auto">
          <a:xfrm>
            <a:off x="6270625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5552" name="Rectangle 57"/>
          <p:cNvSpPr>
            <a:spLocks noChangeArrowheads="1"/>
          </p:cNvSpPr>
          <p:nvPr/>
        </p:nvSpPr>
        <p:spPr bwMode="auto">
          <a:xfrm>
            <a:off x="5127625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5553" name="Rectangle 58"/>
          <p:cNvSpPr>
            <a:spLocks noChangeArrowheads="1"/>
          </p:cNvSpPr>
          <p:nvPr/>
        </p:nvSpPr>
        <p:spPr bwMode="auto">
          <a:xfrm>
            <a:off x="5127625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5554" name="Line 59"/>
          <p:cNvSpPr>
            <a:spLocks noChangeShapeType="1"/>
          </p:cNvSpPr>
          <p:nvPr/>
        </p:nvSpPr>
        <p:spPr bwMode="auto">
          <a:xfrm>
            <a:off x="6384925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55" name="Line 60"/>
          <p:cNvSpPr>
            <a:spLocks noChangeShapeType="1"/>
          </p:cNvSpPr>
          <p:nvPr/>
        </p:nvSpPr>
        <p:spPr bwMode="auto">
          <a:xfrm>
            <a:off x="5232400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56" name="Rectangle 61"/>
          <p:cNvSpPr>
            <a:spLocks noChangeArrowheads="1"/>
          </p:cNvSpPr>
          <p:nvPr/>
        </p:nvSpPr>
        <p:spPr bwMode="auto">
          <a:xfrm>
            <a:off x="7608888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48</a:t>
            </a:r>
          </a:p>
        </p:txBody>
      </p:sp>
      <p:sp>
        <p:nvSpPr>
          <p:cNvPr id="65557" name="Rectangle 62"/>
          <p:cNvSpPr>
            <a:spLocks noChangeArrowheads="1"/>
          </p:cNvSpPr>
          <p:nvPr/>
        </p:nvSpPr>
        <p:spPr bwMode="auto">
          <a:xfrm>
            <a:off x="8142288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2</a:t>
            </a:r>
          </a:p>
        </p:txBody>
      </p:sp>
      <p:sp>
        <p:nvSpPr>
          <p:cNvPr id="65558" name="Rectangle 63"/>
          <p:cNvSpPr>
            <a:spLocks noChangeArrowheads="1"/>
          </p:cNvSpPr>
          <p:nvPr/>
        </p:nvSpPr>
        <p:spPr bwMode="auto">
          <a:xfrm>
            <a:off x="7608888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3</a:t>
            </a:r>
          </a:p>
        </p:txBody>
      </p:sp>
      <p:sp>
        <p:nvSpPr>
          <p:cNvPr id="65559" name="Rectangle 64"/>
          <p:cNvSpPr>
            <a:spLocks noChangeArrowheads="1"/>
          </p:cNvSpPr>
          <p:nvPr/>
        </p:nvSpPr>
        <p:spPr bwMode="auto">
          <a:xfrm>
            <a:off x="8142288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97</a:t>
            </a:r>
          </a:p>
        </p:txBody>
      </p:sp>
      <p:sp>
        <p:nvSpPr>
          <p:cNvPr id="65560" name="Rectangle 65"/>
          <p:cNvSpPr>
            <a:spLocks noChangeArrowheads="1"/>
          </p:cNvSpPr>
          <p:nvPr/>
        </p:nvSpPr>
        <p:spPr bwMode="auto">
          <a:xfrm>
            <a:off x="7608888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5561" name="Rectangle 66"/>
          <p:cNvSpPr>
            <a:spLocks noChangeArrowheads="1"/>
          </p:cNvSpPr>
          <p:nvPr/>
        </p:nvSpPr>
        <p:spPr bwMode="auto">
          <a:xfrm>
            <a:off x="8142288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5562" name="Rectangle 67"/>
          <p:cNvSpPr>
            <a:spLocks noChangeArrowheads="1"/>
          </p:cNvSpPr>
          <p:nvPr/>
        </p:nvSpPr>
        <p:spPr bwMode="auto">
          <a:xfrm>
            <a:off x="6999288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5563" name="Rectangle 68"/>
          <p:cNvSpPr>
            <a:spLocks noChangeArrowheads="1"/>
          </p:cNvSpPr>
          <p:nvPr/>
        </p:nvSpPr>
        <p:spPr bwMode="auto">
          <a:xfrm>
            <a:off x="6999288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5564" name="Line 69"/>
          <p:cNvSpPr>
            <a:spLocks noChangeShapeType="1"/>
          </p:cNvSpPr>
          <p:nvPr/>
        </p:nvSpPr>
        <p:spPr bwMode="auto">
          <a:xfrm>
            <a:off x="8256588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65" name="Line 70"/>
          <p:cNvSpPr>
            <a:spLocks noChangeShapeType="1"/>
          </p:cNvSpPr>
          <p:nvPr/>
        </p:nvSpPr>
        <p:spPr bwMode="auto">
          <a:xfrm>
            <a:off x="7104063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66" name="Rectangle 73"/>
          <p:cNvSpPr>
            <a:spLocks noChangeArrowheads="1"/>
          </p:cNvSpPr>
          <p:nvPr/>
        </p:nvSpPr>
        <p:spPr bwMode="auto">
          <a:xfrm>
            <a:off x="3884613" y="3441700"/>
            <a:ext cx="533400" cy="5334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49</a:t>
            </a:r>
          </a:p>
        </p:txBody>
      </p:sp>
      <p:sp>
        <p:nvSpPr>
          <p:cNvPr id="65567" name="Rectangle 74"/>
          <p:cNvSpPr>
            <a:spLocks noChangeArrowheads="1"/>
          </p:cNvSpPr>
          <p:nvPr/>
        </p:nvSpPr>
        <p:spPr bwMode="auto">
          <a:xfrm>
            <a:off x="4418013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1</a:t>
            </a:r>
          </a:p>
        </p:txBody>
      </p:sp>
      <p:sp>
        <p:nvSpPr>
          <p:cNvPr id="65568" name="Rectangle 75"/>
          <p:cNvSpPr>
            <a:spLocks noChangeArrowheads="1"/>
          </p:cNvSpPr>
          <p:nvPr/>
        </p:nvSpPr>
        <p:spPr bwMode="auto">
          <a:xfrm>
            <a:off x="3884613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0</a:t>
            </a:r>
          </a:p>
        </p:txBody>
      </p:sp>
      <p:sp>
        <p:nvSpPr>
          <p:cNvPr id="65569" name="Rectangle 76"/>
          <p:cNvSpPr>
            <a:spLocks noChangeArrowheads="1"/>
          </p:cNvSpPr>
          <p:nvPr/>
        </p:nvSpPr>
        <p:spPr bwMode="auto">
          <a:xfrm>
            <a:off x="4418013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100</a:t>
            </a:r>
          </a:p>
        </p:txBody>
      </p:sp>
      <p:sp>
        <p:nvSpPr>
          <p:cNvPr id="65570" name="Rectangle 77"/>
          <p:cNvSpPr>
            <a:spLocks noChangeArrowheads="1"/>
          </p:cNvSpPr>
          <p:nvPr/>
        </p:nvSpPr>
        <p:spPr bwMode="auto">
          <a:xfrm>
            <a:off x="3884613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5571" name="Rectangle 78"/>
          <p:cNvSpPr>
            <a:spLocks noChangeArrowheads="1"/>
          </p:cNvSpPr>
          <p:nvPr/>
        </p:nvSpPr>
        <p:spPr bwMode="auto">
          <a:xfrm>
            <a:off x="4418013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5572" name="Rectangle 79"/>
          <p:cNvSpPr>
            <a:spLocks noChangeArrowheads="1"/>
          </p:cNvSpPr>
          <p:nvPr/>
        </p:nvSpPr>
        <p:spPr bwMode="auto">
          <a:xfrm>
            <a:off x="3275013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5573" name="Rectangle 80"/>
          <p:cNvSpPr>
            <a:spLocks noChangeArrowheads="1"/>
          </p:cNvSpPr>
          <p:nvPr/>
        </p:nvSpPr>
        <p:spPr bwMode="auto">
          <a:xfrm>
            <a:off x="3275013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5574" name="Line 81"/>
          <p:cNvSpPr>
            <a:spLocks noChangeShapeType="1"/>
          </p:cNvSpPr>
          <p:nvPr/>
        </p:nvSpPr>
        <p:spPr bwMode="auto">
          <a:xfrm>
            <a:off x="4532313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75" name="Line 82"/>
          <p:cNvSpPr>
            <a:spLocks noChangeShapeType="1"/>
          </p:cNvSpPr>
          <p:nvPr/>
        </p:nvSpPr>
        <p:spPr bwMode="auto">
          <a:xfrm>
            <a:off x="3379788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76" name="Rectangle 32"/>
          <p:cNvSpPr>
            <a:spLocks noChangeArrowheads="1"/>
          </p:cNvSpPr>
          <p:nvPr/>
        </p:nvSpPr>
        <p:spPr bwMode="auto">
          <a:xfrm>
            <a:off x="1816100" y="3441700"/>
            <a:ext cx="533400" cy="5334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VP</a:t>
            </a:r>
          </a:p>
        </p:txBody>
      </p:sp>
      <p:sp>
        <p:nvSpPr>
          <p:cNvPr id="65577" name="Rectangle 33"/>
          <p:cNvSpPr>
            <a:spLocks noChangeArrowheads="1"/>
          </p:cNvSpPr>
          <p:nvPr/>
        </p:nvSpPr>
        <p:spPr bwMode="auto">
          <a:xfrm>
            <a:off x="2349500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FN</a:t>
            </a:r>
          </a:p>
        </p:txBody>
      </p:sp>
      <p:sp>
        <p:nvSpPr>
          <p:cNvPr id="65578" name="Rectangle 35"/>
          <p:cNvSpPr>
            <a:spLocks noChangeArrowheads="1"/>
          </p:cNvSpPr>
          <p:nvPr/>
        </p:nvSpPr>
        <p:spPr bwMode="auto">
          <a:xfrm>
            <a:off x="1816100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FP</a:t>
            </a:r>
          </a:p>
        </p:txBody>
      </p:sp>
      <p:sp>
        <p:nvSpPr>
          <p:cNvPr id="65579" name="Rectangle 36"/>
          <p:cNvSpPr>
            <a:spLocks noChangeArrowheads="1"/>
          </p:cNvSpPr>
          <p:nvPr/>
        </p:nvSpPr>
        <p:spPr bwMode="auto">
          <a:xfrm>
            <a:off x="2349500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VN</a:t>
            </a:r>
          </a:p>
        </p:txBody>
      </p:sp>
      <p:sp>
        <p:nvSpPr>
          <p:cNvPr id="65580" name="Rectangle 43"/>
          <p:cNvSpPr>
            <a:spLocks noChangeArrowheads="1"/>
          </p:cNvSpPr>
          <p:nvPr/>
        </p:nvSpPr>
        <p:spPr bwMode="auto">
          <a:xfrm>
            <a:off x="1816100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5581" name="Rectangle 44"/>
          <p:cNvSpPr>
            <a:spLocks noChangeArrowheads="1"/>
          </p:cNvSpPr>
          <p:nvPr/>
        </p:nvSpPr>
        <p:spPr bwMode="auto">
          <a:xfrm>
            <a:off x="2349500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1206500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1206500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5584" name="Line 49"/>
          <p:cNvSpPr>
            <a:spLocks noChangeShapeType="1"/>
          </p:cNvSpPr>
          <p:nvPr/>
        </p:nvSpPr>
        <p:spPr bwMode="auto">
          <a:xfrm>
            <a:off x="2463800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85" name="Line 50"/>
          <p:cNvSpPr>
            <a:spLocks noChangeShapeType="1"/>
          </p:cNvSpPr>
          <p:nvPr/>
        </p:nvSpPr>
        <p:spPr bwMode="auto">
          <a:xfrm>
            <a:off x="1311275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5586" name="Rectangle 71"/>
          <p:cNvSpPr>
            <a:spLocks noChangeArrowheads="1"/>
          </p:cNvSpPr>
          <p:nvPr/>
        </p:nvSpPr>
        <p:spPr bwMode="auto">
          <a:xfrm rot="10800000">
            <a:off x="539750" y="3427413"/>
            <a:ext cx="533400" cy="1081087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Classe</a:t>
            </a:r>
          </a:p>
          <a:p>
            <a:r>
              <a:rPr lang="fr-FR" altLang="fr-FR" sz="1400" b="1"/>
              <a:t> réelles</a:t>
            </a:r>
          </a:p>
        </p:txBody>
      </p:sp>
      <p:sp>
        <p:nvSpPr>
          <p:cNvPr id="65587" name="Rectangle 72"/>
          <p:cNvSpPr>
            <a:spLocks noChangeArrowheads="1"/>
          </p:cNvSpPr>
          <p:nvPr/>
        </p:nvSpPr>
        <p:spPr bwMode="auto">
          <a:xfrm>
            <a:off x="1819275" y="2203450"/>
            <a:ext cx="1025525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Classes</a:t>
            </a:r>
          </a:p>
          <a:p>
            <a:r>
              <a:rPr lang="fr-FR" altLang="fr-FR" sz="1400" b="1"/>
              <a:t>estimées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251BD7C1-ACC0-42DF-AAAD-D8B836AACC38}" type="slidenum">
              <a:rPr lang="fr-FR" altLang="fr-FR" sz="1200" smtClean="0">
                <a:solidFill>
                  <a:schemeClr val="tx2"/>
                </a:solidFill>
              </a:rPr>
              <a:pPr/>
              <a:t>37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65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Évaluation quantitative :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Précision, Rappel, F-Mesure</a:t>
            </a:r>
          </a:p>
          <a:p>
            <a:pPr lvl="1">
              <a:lnSpc>
                <a:spcPct val="120000"/>
              </a:lnSpc>
            </a:pPr>
            <a:r>
              <a:rPr lang="fr-FR" altLang="fr-FR"/>
              <a:t>exemple : Classification de fleurs d’iris</a:t>
            </a:r>
          </a:p>
        </p:txBody>
      </p:sp>
      <p:sp>
        <p:nvSpPr>
          <p:cNvPr id="66566" name="Rectangle 1044"/>
          <p:cNvSpPr>
            <a:spLocks noChangeArrowheads="1"/>
          </p:cNvSpPr>
          <p:nvPr/>
        </p:nvSpPr>
        <p:spPr bwMode="auto">
          <a:xfrm>
            <a:off x="304800" y="909638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2000"/>
          </a:p>
        </p:txBody>
      </p:sp>
      <p:sp>
        <p:nvSpPr>
          <p:cNvPr id="66567" name="Rectangle 1045"/>
          <p:cNvSpPr>
            <a:spLocks noChangeArrowheads="1"/>
          </p:cNvSpPr>
          <p:nvPr/>
        </p:nvSpPr>
        <p:spPr bwMode="auto">
          <a:xfrm>
            <a:off x="457200" y="1062038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sp>
        <p:nvSpPr>
          <p:cNvPr id="32" name="ZoneTexte 31"/>
          <p:cNvSpPr txBox="1"/>
          <p:nvPr/>
        </p:nvSpPr>
        <p:spPr>
          <a:xfrm>
            <a:off x="468313" y="4635500"/>
            <a:ext cx="784860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1200" dirty="0">
                <a:latin typeface="+mn-lt"/>
              </a:rPr>
              <a:t>Arbre de décision</a:t>
            </a:r>
          </a:p>
          <a:p>
            <a:pPr algn="l">
              <a:defRPr/>
            </a:pPr>
            <a:r>
              <a:rPr lang="fr-FR" sz="1200" dirty="0">
                <a:latin typeface="+mn-lt"/>
              </a:rPr>
              <a:t>--------------------</a:t>
            </a:r>
          </a:p>
          <a:p>
            <a:pPr algn="l">
              <a:defRPr/>
            </a:pPr>
            <a:r>
              <a:rPr lang="en-US" sz="1200" b="1" dirty="0"/>
              <a:t>Precision   Recall  F-Measure   Class</a:t>
            </a:r>
          </a:p>
          <a:p>
            <a:pPr algn="l">
              <a:defRPr/>
            </a:pPr>
            <a:r>
              <a:rPr lang="en-US" sz="1200" b="1" dirty="0"/>
              <a:t>   1         0.98      0.99       Iris-</a:t>
            </a:r>
            <a:r>
              <a:rPr lang="en-US" sz="1200" b="1" dirty="0" err="1"/>
              <a:t>setosa</a:t>
            </a:r>
            <a:endParaRPr lang="en-US" sz="1200" b="1" dirty="0"/>
          </a:p>
          <a:p>
            <a:pPr algn="l">
              <a:defRPr/>
            </a:pPr>
            <a:r>
              <a:rPr lang="en-US" sz="1200" b="1" dirty="0"/>
              <a:t>  0.94      0.94      0.94       Iris-</a:t>
            </a:r>
            <a:r>
              <a:rPr lang="en-US" sz="1200" b="1" dirty="0" err="1"/>
              <a:t>versicolor</a:t>
            </a:r>
            <a:endParaRPr lang="en-US" sz="1200" b="1" dirty="0"/>
          </a:p>
          <a:p>
            <a:pPr algn="l">
              <a:defRPr/>
            </a:pPr>
            <a:r>
              <a:rPr lang="en-US" sz="1200" b="1" dirty="0"/>
              <a:t>  0.94      0.96      0.95       Iris-</a:t>
            </a:r>
            <a:r>
              <a:rPr lang="en-US" sz="1200" b="1" dirty="0" err="1"/>
              <a:t>virginica</a:t>
            </a:r>
            <a:endParaRPr lang="en-US" sz="1200" b="1" dirty="0"/>
          </a:p>
        </p:txBody>
      </p:sp>
      <p:sp>
        <p:nvSpPr>
          <p:cNvPr id="66569" name="Rectangle 36"/>
          <p:cNvSpPr>
            <a:spLocks noChangeArrowheads="1"/>
          </p:cNvSpPr>
          <p:nvPr/>
        </p:nvSpPr>
        <p:spPr bwMode="auto">
          <a:xfrm>
            <a:off x="0" y="5921375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fr-FR" altLang="fr-FR" sz="2000"/>
              <a:t>Précision = VP/(VP+FP)    Rappel = VP/(VP+FN) = Taux VP   </a:t>
            </a:r>
          </a:p>
          <a:p>
            <a:pPr lvl="1">
              <a:lnSpc>
                <a:spcPct val="120000"/>
              </a:lnSpc>
            </a:pPr>
            <a:r>
              <a:rPr lang="fr-FR" altLang="fr-FR" sz="2000"/>
              <a:t>F-Mesure = 2xPrécisionxRappel/(Précision+Rappel) </a:t>
            </a:r>
          </a:p>
        </p:txBody>
      </p:sp>
      <p:sp>
        <p:nvSpPr>
          <p:cNvPr id="66570" name="Rectangle 51"/>
          <p:cNvSpPr>
            <a:spLocks noChangeArrowheads="1"/>
          </p:cNvSpPr>
          <p:nvPr/>
        </p:nvSpPr>
        <p:spPr bwMode="auto">
          <a:xfrm>
            <a:off x="5737225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47</a:t>
            </a:r>
          </a:p>
        </p:txBody>
      </p:sp>
      <p:sp>
        <p:nvSpPr>
          <p:cNvPr id="66571" name="Rectangle 52"/>
          <p:cNvSpPr>
            <a:spLocks noChangeArrowheads="1"/>
          </p:cNvSpPr>
          <p:nvPr/>
        </p:nvSpPr>
        <p:spPr bwMode="auto">
          <a:xfrm>
            <a:off x="6270625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3</a:t>
            </a:r>
          </a:p>
        </p:txBody>
      </p:sp>
      <p:sp>
        <p:nvSpPr>
          <p:cNvPr id="66572" name="Rectangle 53"/>
          <p:cNvSpPr>
            <a:spLocks noChangeArrowheads="1"/>
          </p:cNvSpPr>
          <p:nvPr/>
        </p:nvSpPr>
        <p:spPr bwMode="auto">
          <a:xfrm>
            <a:off x="5737225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3</a:t>
            </a:r>
          </a:p>
        </p:txBody>
      </p:sp>
      <p:sp>
        <p:nvSpPr>
          <p:cNvPr id="66573" name="Rectangle 54"/>
          <p:cNvSpPr>
            <a:spLocks noChangeArrowheads="1"/>
          </p:cNvSpPr>
          <p:nvPr/>
        </p:nvSpPr>
        <p:spPr bwMode="auto">
          <a:xfrm>
            <a:off x="6270625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97</a:t>
            </a:r>
          </a:p>
        </p:txBody>
      </p:sp>
      <p:sp>
        <p:nvSpPr>
          <p:cNvPr id="66574" name="Rectangle 55"/>
          <p:cNvSpPr>
            <a:spLocks noChangeArrowheads="1"/>
          </p:cNvSpPr>
          <p:nvPr/>
        </p:nvSpPr>
        <p:spPr bwMode="auto">
          <a:xfrm>
            <a:off x="5737225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6575" name="Rectangle 56"/>
          <p:cNvSpPr>
            <a:spLocks noChangeArrowheads="1"/>
          </p:cNvSpPr>
          <p:nvPr/>
        </p:nvSpPr>
        <p:spPr bwMode="auto">
          <a:xfrm>
            <a:off x="6270625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6576" name="Rectangle 57"/>
          <p:cNvSpPr>
            <a:spLocks noChangeArrowheads="1"/>
          </p:cNvSpPr>
          <p:nvPr/>
        </p:nvSpPr>
        <p:spPr bwMode="auto">
          <a:xfrm>
            <a:off x="5127625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6577" name="Rectangle 58"/>
          <p:cNvSpPr>
            <a:spLocks noChangeArrowheads="1"/>
          </p:cNvSpPr>
          <p:nvPr/>
        </p:nvSpPr>
        <p:spPr bwMode="auto">
          <a:xfrm>
            <a:off x="5127625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C2</a:t>
            </a:r>
          </a:p>
        </p:txBody>
      </p:sp>
      <p:sp>
        <p:nvSpPr>
          <p:cNvPr id="66578" name="Line 59"/>
          <p:cNvSpPr>
            <a:spLocks noChangeShapeType="1"/>
          </p:cNvSpPr>
          <p:nvPr/>
        </p:nvSpPr>
        <p:spPr bwMode="auto">
          <a:xfrm>
            <a:off x="6384925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579" name="Line 60"/>
          <p:cNvSpPr>
            <a:spLocks noChangeShapeType="1"/>
          </p:cNvSpPr>
          <p:nvPr/>
        </p:nvSpPr>
        <p:spPr bwMode="auto">
          <a:xfrm>
            <a:off x="5232400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580" name="Rectangle 61"/>
          <p:cNvSpPr>
            <a:spLocks noChangeArrowheads="1"/>
          </p:cNvSpPr>
          <p:nvPr/>
        </p:nvSpPr>
        <p:spPr bwMode="auto">
          <a:xfrm>
            <a:off x="7608888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48</a:t>
            </a:r>
          </a:p>
        </p:txBody>
      </p:sp>
      <p:sp>
        <p:nvSpPr>
          <p:cNvPr id="66581" name="Rectangle 62"/>
          <p:cNvSpPr>
            <a:spLocks noChangeArrowheads="1"/>
          </p:cNvSpPr>
          <p:nvPr/>
        </p:nvSpPr>
        <p:spPr bwMode="auto">
          <a:xfrm>
            <a:off x="8142288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2</a:t>
            </a:r>
          </a:p>
        </p:txBody>
      </p:sp>
      <p:sp>
        <p:nvSpPr>
          <p:cNvPr id="66582" name="Rectangle 63"/>
          <p:cNvSpPr>
            <a:spLocks noChangeArrowheads="1"/>
          </p:cNvSpPr>
          <p:nvPr/>
        </p:nvSpPr>
        <p:spPr bwMode="auto">
          <a:xfrm>
            <a:off x="7608888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3</a:t>
            </a:r>
          </a:p>
        </p:txBody>
      </p:sp>
      <p:sp>
        <p:nvSpPr>
          <p:cNvPr id="66583" name="Rectangle 64"/>
          <p:cNvSpPr>
            <a:spLocks noChangeArrowheads="1"/>
          </p:cNvSpPr>
          <p:nvPr/>
        </p:nvSpPr>
        <p:spPr bwMode="auto">
          <a:xfrm>
            <a:off x="8142288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97</a:t>
            </a:r>
          </a:p>
        </p:txBody>
      </p:sp>
      <p:sp>
        <p:nvSpPr>
          <p:cNvPr id="66584" name="Rectangle 65"/>
          <p:cNvSpPr>
            <a:spLocks noChangeArrowheads="1"/>
          </p:cNvSpPr>
          <p:nvPr/>
        </p:nvSpPr>
        <p:spPr bwMode="auto">
          <a:xfrm>
            <a:off x="7608888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6585" name="Rectangle 66"/>
          <p:cNvSpPr>
            <a:spLocks noChangeArrowheads="1"/>
          </p:cNvSpPr>
          <p:nvPr/>
        </p:nvSpPr>
        <p:spPr bwMode="auto">
          <a:xfrm>
            <a:off x="8142288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6586" name="Rectangle 67"/>
          <p:cNvSpPr>
            <a:spLocks noChangeArrowheads="1"/>
          </p:cNvSpPr>
          <p:nvPr/>
        </p:nvSpPr>
        <p:spPr bwMode="auto">
          <a:xfrm>
            <a:off x="6999288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6587" name="Rectangle 68"/>
          <p:cNvSpPr>
            <a:spLocks noChangeArrowheads="1"/>
          </p:cNvSpPr>
          <p:nvPr/>
        </p:nvSpPr>
        <p:spPr bwMode="auto">
          <a:xfrm>
            <a:off x="6999288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C3</a:t>
            </a:r>
          </a:p>
        </p:txBody>
      </p:sp>
      <p:sp>
        <p:nvSpPr>
          <p:cNvPr id="66588" name="Line 69"/>
          <p:cNvSpPr>
            <a:spLocks noChangeShapeType="1"/>
          </p:cNvSpPr>
          <p:nvPr/>
        </p:nvSpPr>
        <p:spPr bwMode="auto">
          <a:xfrm>
            <a:off x="8256588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589" name="Line 70"/>
          <p:cNvSpPr>
            <a:spLocks noChangeShapeType="1"/>
          </p:cNvSpPr>
          <p:nvPr/>
        </p:nvSpPr>
        <p:spPr bwMode="auto">
          <a:xfrm>
            <a:off x="7104063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590" name="Rectangle 73"/>
          <p:cNvSpPr>
            <a:spLocks noChangeArrowheads="1"/>
          </p:cNvSpPr>
          <p:nvPr/>
        </p:nvSpPr>
        <p:spPr bwMode="auto">
          <a:xfrm>
            <a:off x="3884613" y="3441700"/>
            <a:ext cx="533400" cy="5334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49</a:t>
            </a:r>
          </a:p>
        </p:txBody>
      </p:sp>
      <p:sp>
        <p:nvSpPr>
          <p:cNvPr id="66591" name="Rectangle 74"/>
          <p:cNvSpPr>
            <a:spLocks noChangeArrowheads="1"/>
          </p:cNvSpPr>
          <p:nvPr/>
        </p:nvSpPr>
        <p:spPr bwMode="auto">
          <a:xfrm>
            <a:off x="4418013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1</a:t>
            </a:r>
          </a:p>
        </p:txBody>
      </p:sp>
      <p:sp>
        <p:nvSpPr>
          <p:cNvPr id="66592" name="Rectangle 75"/>
          <p:cNvSpPr>
            <a:spLocks noChangeArrowheads="1"/>
          </p:cNvSpPr>
          <p:nvPr/>
        </p:nvSpPr>
        <p:spPr bwMode="auto">
          <a:xfrm>
            <a:off x="3884613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0</a:t>
            </a:r>
          </a:p>
        </p:txBody>
      </p:sp>
      <p:sp>
        <p:nvSpPr>
          <p:cNvPr id="66593" name="Rectangle 76"/>
          <p:cNvSpPr>
            <a:spLocks noChangeArrowheads="1"/>
          </p:cNvSpPr>
          <p:nvPr/>
        </p:nvSpPr>
        <p:spPr bwMode="auto">
          <a:xfrm>
            <a:off x="4418013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100</a:t>
            </a:r>
          </a:p>
        </p:txBody>
      </p:sp>
      <p:sp>
        <p:nvSpPr>
          <p:cNvPr id="66594" name="Rectangle 77"/>
          <p:cNvSpPr>
            <a:spLocks noChangeArrowheads="1"/>
          </p:cNvSpPr>
          <p:nvPr/>
        </p:nvSpPr>
        <p:spPr bwMode="auto">
          <a:xfrm>
            <a:off x="3884613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6595" name="Rectangle 78"/>
          <p:cNvSpPr>
            <a:spLocks noChangeArrowheads="1"/>
          </p:cNvSpPr>
          <p:nvPr/>
        </p:nvSpPr>
        <p:spPr bwMode="auto">
          <a:xfrm>
            <a:off x="4418013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6596" name="Rectangle 79"/>
          <p:cNvSpPr>
            <a:spLocks noChangeArrowheads="1"/>
          </p:cNvSpPr>
          <p:nvPr/>
        </p:nvSpPr>
        <p:spPr bwMode="auto">
          <a:xfrm>
            <a:off x="3275013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6597" name="Rectangle 80"/>
          <p:cNvSpPr>
            <a:spLocks noChangeArrowheads="1"/>
          </p:cNvSpPr>
          <p:nvPr/>
        </p:nvSpPr>
        <p:spPr bwMode="auto">
          <a:xfrm>
            <a:off x="3275013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C1</a:t>
            </a:r>
          </a:p>
        </p:txBody>
      </p:sp>
      <p:sp>
        <p:nvSpPr>
          <p:cNvPr id="66598" name="Line 81"/>
          <p:cNvSpPr>
            <a:spLocks noChangeShapeType="1"/>
          </p:cNvSpPr>
          <p:nvPr/>
        </p:nvSpPr>
        <p:spPr bwMode="auto">
          <a:xfrm>
            <a:off x="4532313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599" name="Line 82"/>
          <p:cNvSpPr>
            <a:spLocks noChangeShapeType="1"/>
          </p:cNvSpPr>
          <p:nvPr/>
        </p:nvSpPr>
        <p:spPr bwMode="auto">
          <a:xfrm>
            <a:off x="3379788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600" name="Rectangle 32"/>
          <p:cNvSpPr>
            <a:spLocks noChangeArrowheads="1"/>
          </p:cNvSpPr>
          <p:nvPr/>
        </p:nvSpPr>
        <p:spPr bwMode="auto">
          <a:xfrm>
            <a:off x="1816100" y="3441700"/>
            <a:ext cx="533400" cy="5334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VP</a:t>
            </a:r>
          </a:p>
        </p:txBody>
      </p:sp>
      <p:sp>
        <p:nvSpPr>
          <p:cNvPr id="66601" name="Rectangle 33"/>
          <p:cNvSpPr>
            <a:spLocks noChangeArrowheads="1"/>
          </p:cNvSpPr>
          <p:nvPr/>
        </p:nvSpPr>
        <p:spPr bwMode="auto">
          <a:xfrm>
            <a:off x="2349500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FN</a:t>
            </a:r>
          </a:p>
        </p:txBody>
      </p:sp>
      <p:sp>
        <p:nvSpPr>
          <p:cNvPr id="66602" name="Rectangle 35"/>
          <p:cNvSpPr>
            <a:spLocks noChangeArrowheads="1"/>
          </p:cNvSpPr>
          <p:nvPr/>
        </p:nvSpPr>
        <p:spPr bwMode="auto">
          <a:xfrm>
            <a:off x="1816100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FP</a:t>
            </a:r>
          </a:p>
        </p:txBody>
      </p:sp>
      <p:sp>
        <p:nvSpPr>
          <p:cNvPr id="66603" name="Rectangle 36"/>
          <p:cNvSpPr>
            <a:spLocks noChangeArrowheads="1"/>
          </p:cNvSpPr>
          <p:nvPr/>
        </p:nvSpPr>
        <p:spPr bwMode="auto">
          <a:xfrm>
            <a:off x="2349500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VN</a:t>
            </a:r>
          </a:p>
        </p:txBody>
      </p:sp>
      <p:sp>
        <p:nvSpPr>
          <p:cNvPr id="66604" name="Rectangle 43"/>
          <p:cNvSpPr>
            <a:spLocks noChangeArrowheads="1"/>
          </p:cNvSpPr>
          <p:nvPr/>
        </p:nvSpPr>
        <p:spPr bwMode="auto">
          <a:xfrm>
            <a:off x="1816100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6605" name="Rectangle 44"/>
          <p:cNvSpPr>
            <a:spLocks noChangeArrowheads="1"/>
          </p:cNvSpPr>
          <p:nvPr/>
        </p:nvSpPr>
        <p:spPr bwMode="auto">
          <a:xfrm>
            <a:off x="2349500" y="2832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6606" name="Rectangle 46"/>
          <p:cNvSpPr>
            <a:spLocks noChangeArrowheads="1"/>
          </p:cNvSpPr>
          <p:nvPr/>
        </p:nvSpPr>
        <p:spPr bwMode="auto">
          <a:xfrm>
            <a:off x="1206500" y="34417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6607" name="Rectangle 47"/>
          <p:cNvSpPr>
            <a:spLocks noChangeArrowheads="1"/>
          </p:cNvSpPr>
          <p:nvPr/>
        </p:nvSpPr>
        <p:spPr bwMode="auto">
          <a:xfrm>
            <a:off x="1206500" y="3975100"/>
            <a:ext cx="533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/>
              <a:t>C</a:t>
            </a:r>
          </a:p>
        </p:txBody>
      </p:sp>
      <p:sp>
        <p:nvSpPr>
          <p:cNvPr id="66608" name="Line 49"/>
          <p:cNvSpPr>
            <a:spLocks noChangeShapeType="1"/>
          </p:cNvSpPr>
          <p:nvPr/>
        </p:nvSpPr>
        <p:spPr bwMode="auto">
          <a:xfrm>
            <a:off x="2463800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609" name="Line 50"/>
          <p:cNvSpPr>
            <a:spLocks noChangeShapeType="1"/>
          </p:cNvSpPr>
          <p:nvPr/>
        </p:nvSpPr>
        <p:spPr bwMode="auto">
          <a:xfrm>
            <a:off x="1311275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610" name="Rectangle 71"/>
          <p:cNvSpPr>
            <a:spLocks noChangeArrowheads="1"/>
          </p:cNvSpPr>
          <p:nvPr/>
        </p:nvSpPr>
        <p:spPr bwMode="auto">
          <a:xfrm rot="10800000">
            <a:off x="539750" y="3427413"/>
            <a:ext cx="533400" cy="1081087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Classe</a:t>
            </a:r>
          </a:p>
          <a:p>
            <a:r>
              <a:rPr lang="fr-FR" altLang="fr-FR" sz="1400" b="1"/>
              <a:t> réelles</a:t>
            </a:r>
          </a:p>
        </p:txBody>
      </p:sp>
      <p:sp>
        <p:nvSpPr>
          <p:cNvPr id="66611" name="Rectangle 72"/>
          <p:cNvSpPr>
            <a:spLocks noChangeArrowheads="1"/>
          </p:cNvSpPr>
          <p:nvPr/>
        </p:nvSpPr>
        <p:spPr bwMode="auto">
          <a:xfrm>
            <a:off x="1819275" y="2203450"/>
            <a:ext cx="1025525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Classes</a:t>
            </a:r>
          </a:p>
          <a:p>
            <a:r>
              <a:rPr lang="fr-FR" altLang="fr-FR" sz="1400" b="1"/>
              <a:t>estimées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251BD7C1-ACC0-42DF-AAAD-D8B836AACC38}" type="slidenum">
              <a:rPr lang="fr-FR" altLang="fr-FR" sz="1200" smtClean="0">
                <a:solidFill>
                  <a:schemeClr val="tx2"/>
                </a:solidFill>
              </a:rPr>
              <a:pPr/>
              <a:t>38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65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88599" cy="42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77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3ED83801-88F4-430E-B227-74CBE352D715}" type="slidenum">
              <a:rPr lang="fr-FR" altLang="fr-FR" sz="1200" smtClean="0">
                <a:solidFill>
                  <a:schemeClr val="tx2"/>
                </a:solidFill>
              </a:rPr>
              <a:pPr/>
              <a:t>39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75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305800" cy="57150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 dirty="0"/>
              <a:t>Évaluation quantitative</a:t>
            </a:r>
          </a:p>
        </p:txBody>
      </p:sp>
      <p:sp>
        <p:nvSpPr>
          <p:cNvPr id="67590" name="Rectangle 1044"/>
          <p:cNvSpPr>
            <a:spLocks noChangeArrowheads="1"/>
          </p:cNvSpPr>
          <p:nvPr/>
        </p:nvSpPr>
        <p:spPr bwMode="auto">
          <a:xfrm>
            <a:off x="304800" y="909638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2000"/>
          </a:p>
        </p:txBody>
      </p:sp>
      <p:sp>
        <p:nvSpPr>
          <p:cNvPr id="67591" name="Rectangle 1045"/>
          <p:cNvSpPr>
            <a:spLocks noChangeArrowheads="1"/>
          </p:cNvSpPr>
          <p:nvPr/>
        </p:nvSpPr>
        <p:spPr bwMode="auto">
          <a:xfrm>
            <a:off x="457200" y="1062038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2088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endParaRPr lang="fr-FR" altLang="fr-FR" sz="1600" b="1"/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1429544" y="17057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77</a:t>
            </a: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1962944" y="17057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23</a:t>
            </a:r>
          </a:p>
        </p:txBody>
      </p: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1429544" y="22391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77</a:t>
            </a:r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1962944" y="22391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23</a:t>
            </a:r>
          </a:p>
        </p:txBody>
      </p:sp>
      <p:sp>
        <p:nvSpPr>
          <p:cNvPr id="48" name="Rectangle 61"/>
          <p:cNvSpPr>
            <a:spLocks noChangeArrowheads="1"/>
          </p:cNvSpPr>
          <p:nvPr/>
        </p:nvSpPr>
        <p:spPr bwMode="auto">
          <a:xfrm>
            <a:off x="242094" y="39727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24</a:t>
            </a: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775494" y="39727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76</a:t>
            </a: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242094" y="45061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88</a:t>
            </a: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775494" y="45061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12</a:t>
            </a:r>
          </a:p>
        </p:txBody>
      </p:sp>
      <p:sp>
        <p:nvSpPr>
          <p:cNvPr id="58" name="Rectangle 73"/>
          <p:cNvSpPr>
            <a:spLocks noChangeArrowheads="1"/>
          </p:cNvSpPr>
          <p:nvPr/>
        </p:nvSpPr>
        <p:spPr bwMode="auto">
          <a:xfrm>
            <a:off x="205582" y="17057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63</a:t>
            </a:r>
          </a:p>
        </p:txBody>
      </p:sp>
      <p:sp>
        <p:nvSpPr>
          <p:cNvPr id="59" name="Rectangle 74"/>
          <p:cNvSpPr>
            <a:spLocks noChangeArrowheads="1"/>
          </p:cNvSpPr>
          <p:nvPr/>
        </p:nvSpPr>
        <p:spPr bwMode="auto">
          <a:xfrm>
            <a:off x="738982" y="17057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37</a:t>
            </a: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205582" y="22391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28</a:t>
            </a:r>
          </a:p>
        </p:txBody>
      </p:sp>
      <p:sp>
        <p:nvSpPr>
          <p:cNvPr id="61" name="Rectangle 76"/>
          <p:cNvSpPr>
            <a:spLocks noChangeArrowheads="1"/>
          </p:cNvSpPr>
          <p:nvPr/>
        </p:nvSpPr>
        <p:spPr bwMode="auto">
          <a:xfrm>
            <a:off x="738982" y="223916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72</a:t>
            </a:r>
          </a:p>
        </p:txBody>
      </p:sp>
      <p:sp>
        <p:nvSpPr>
          <p:cNvPr id="80" name="Rectangle 61"/>
          <p:cNvSpPr>
            <a:spLocks noChangeArrowheads="1"/>
          </p:cNvSpPr>
          <p:nvPr/>
        </p:nvSpPr>
        <p:spPr bwMode="auto">
          <a:xfrm>
            <a:off x="1445419" y="39727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76</a:t>
            </a:r>
          </a:p>
        </p:txBody>
      </p:sp>
      <p:sp>
        <p:nvSpPr>
          <p:cNvPr id="81" name="Rectangle 62"/>
          <p:cNvSpPr>
            <a:spLocks noChangeArrowheads="1"/>
          </p:cNvSpPr>
          <p:nvPr/>
        </p:nvSpPr>
        <p:spPr bwMode="auto">
          <a:xfrm>
            <a:off x="1978819" y="39727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24</a:t>
            </a:r>
          </a:p>
        </p:txBody>
      </p:sp>
      <p:sp>
        <p:nvSpPr>
          <p:cNvPr id="82" name="Rectangle 63"/>
          <p:cNvSpPr>
            <a:spLocks noChangeArrowheads="1"/>
          </p:cNvSpPr>
          <p:nvPr/>
        </p:nvSpPr>
        <p:spPr bwMode="auto">
          <a:xfrm>
            <a:off x="1445419" y="45061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12</a:t>
            </a:r>
          </a:p>
        </p:txBody>
      </p:sp>
      <p:sp>
        <p:nvSpPr>
          <p:cNvPr id="83" name="Rectangle 64"/>
          <p:cNvSpPr>
            <a:spLocks noChangeArrowheads="1"/>
          </p:cNvSpPr>
          <p:nvPr/>
        </p:nvSpPr>
        <p:spPr bwMode="auto">
          <a:xfrm>
            <a:off x="1978819" y="450611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fr-FR" sz="1600" dirty="0"/>
              <a:t>88</a:t>
            </a:r>
          </a:p>
        </p:txBody>
      </p: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90309"/>
              </p:ext>
            </p:extLst>
          </p:nvPr>
        </p:nvGraphicFramePr>
        <p:xfrm>
          <a:off x="205582" y="2931319"/>
          <a:ext cx="2339976" cy="609600"/>
        </p:xfrm>
        <a:graphic>
          <a:graphicData uri="http://schemas.openxmlformats.org/drawingml/2006/table">
            <a:tbl>
              <a:tblPr/>
              <a:tblGrid>
                <a:gridCol w="116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TPR = 0.63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TPR = 0.77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FPR = 0.28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FPR = 0.77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52032"/>
              </p:ext>
            </p:extLst>
          </p:nvPr>
        </p:nvGraphicFramePr>
        <p:xfrm>
          <a:off x="242094" y="5123656"/>
          <a:ext cx="2339976" cy="609600"/>
        </p:xfrm>
        <a:graphic>
          <a:graphicData uri="http://schemas.openxmlformats.org/drawingml/2006/table">
            <a:tbl>
              <a:tblPr/>
              <a:tblGrid>
                <a:gridCol w="116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TPR = 0.24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TPR = 0.76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FPR = 0.88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FPR = 0.12</a:t>
                      </a:r>
                    </a:p>
                  </a:txBody>
                  <a:tcPr marL="91429" marR="914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618" name="Rectangle 85"/>
          <p:cNvSpPr>
            <a:spLocks noChangeArrowheads="1"/>
          </p:cNvSpPr>
          <p:nvPr/>
        </p:nvSpPr>
        <p:spPr bwMode="auto">
          <a:xfrm>
            <a:off x="565944" y="1413669"/>
            <a:ext cx="296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/>
              <a:t>A</a:t>
            </a:r>
          </a:p>
        </p:txBody>
      </p:sp>
      <p:sp>
        <p:nvSpPr>
          <p:cNvPr id="67619" name="Rectangle 86"/>
          <p:cNvSpPr>
            <a:spLocks noChangeArrowheads="1"/>
          </p:cNvSpPr>
          <p:nvPr/>
        </p:nvSpPr>
        <p:spPr bwMode="auto">
          <a:xfrm>
            <a:off x="1797844" y="1413669"/>
            <a:ext cx="280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/>
              <a:t>B</a:t>
            </a:r>
          </a:p>
        </p:txBody>
      </p:sp>
      <p:sp>
        <p:nvSpPr>
          <p:cNvPr id="67620" name="Rectangle 87"/>
          <p:cNvSpPr>
            <a:spLocks noChangeArrowheads="1"/>
          </p:cNvSpPr>
          <p:nvPr/>
        </p:nvSpPr>
        <p:spPr bwMode="auto">
          <a:xfrm>
            <a:off x="638969" y="3728244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/>
              <a:t>C</a:t>
            </a:r>
          </a:p>
        </p:txBody>
      </p:sp>
      <p:sp>
        <p:nvSpPr>
          <p:cNvPr id="67621" name="Rectangle 88"/>
          <p:cNvSpPr>
            <a:spLocks noChangeArrowheads="1"/>
          </p:cNvSpPr>
          <p:nvPr/>
        </p:nvSpPr>
        <p:spPr bwMode="auto">
          <a:xfrm>
            <a:off x="1853407" y="3728244"/>
            <a:ext cx="296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/>
              <a:t>D</a:t>
            </a:r>
          </a:p>
        </p:txBody>
      </p:sp>
      <p:grpSp>
        <p:nvGrpSpPr>
          <p:cNvPr id="67622" name="Groupe 94"/>
          <p:cNvGrpSpPr>
            <a:grpSpLocks/>
          </p:cNvGrpSpPr>
          <p:nvPr/>
        </p:nvGrpSpPr>
        <p:grpSpPr bwMode="auto">
          <a:xfrm>
            <a:off x="3203575" y="981075"/>
            <a:ext cx="5611813" cy="5616575"/>
            <a:chOff x="3203848" y="980728"/>
            <a:chExt cx="5611490" cy="5616624"/>
          </a:xfrm>
        </p:grpSpPr>
        <p:pic>
          <p:nvPicPr>
            <p:cNvPr id="676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980728"/>
              <a:ext cx="5611490" cy="561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89"/>
            <p:cNvSpPr/>
            <p:nvPr/>
          </p:nvSpPr>
          <p:spPr>
            <a:xfrm>
              <a:off x="4283286" y="2636505"/>
              <a:ext cx="296846" cy="2778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dirty="0"/>
                <a:t>D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003969" y="3212772"/>
              <a:ext cx="296846" cy="2778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dirty="0"/>
                <a:t>A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099349" y="2565067"/>
              <a:ext cx="282559" cy="27622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dirty="0"/>
                <a:t>B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596208" y="4868550"/>
              <a:ext cx="282559" cy="2778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dirty="0"/>
                <a:t>C</a:t>
              </a:r>
            </a:p>
          </p:txBody>
        </p:sp>
      </p:grpSp>
      <p:sp>
        <p:nvSpPr>
          <p:cNvPr id="67623" name="Rectangle 95"/>
          <p:cNvSpPr>
            <a:spLocks noChangeArrowheads="1"/>
          </p:cNvSpPr>
          <p:nvPr/>
        </p:nvSpPr>
        <p:spPr bwMode="auto">
          <a:xfrm>
            <a:off x="564994" y="5992365"/>
            <a:ext cx="2735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20000"/>
              </a:lnSpc>
            </a:pPr>
            <a:r>
              <a:rPr lang="fr-FR" altLang="fr-FR" sz="1200"/>
              <a:t>TPR= TP/(TP+FN) </a:t>
            </a:r>
          </a:p>
          <a:p>
            <a:pPr lvl="1" algn="l">
              <a:lnSpc>
                <a:spcPct val="120000"/>
              </a:lnSpc>
            </a:pPr>
            <a:r>
              <a:rPr lang="fr-FR" altLang="fr-FR" sz="1200"/>
              <a:t>FPR= FP/(FP+TN)</a:t>
            </a:r>
          </a:p>
        </p:txBody>
      </p:sp>
      <p:grpSp>
        <p:nvGrpSpPr>
          <p:cNvPr id="67624" name="Groupe 100"/>
          <p:cNvGrpSpPr>
            <a:grpSpLocks/>
          </p:cNvGrpSpPr>
          <p:nvPr/>
        </p:nvGrpSpPr>
        <p:grpSpPr bwMode="auto">
          <a:xfrm>
            <a:off x="276069" y="5847903"/>
            <a:ext cx="779462" cy="777875"/>
            <a:chOff x="2886472" y="5877272"/>
            <a:chExt cx="778768" cy="778768"/>
          </a:xfrm>
        </p:grpSpPr>
        <p:sp>
          <p:nvSpPr>
            <p:cNvPr id="97" name="Rectangle 32"/>
            <p:cNvSpPr>
              <a:spLocks noChangeArrowheads="1"/>
            </p:cNvSpPr>
            <p:nvPr/>
          </p:nvSpPr>
          <p:spPr bwMode="auto">
            <a:xfrm>
              <a:off x="2886472" y="5877272"/>
              <a:ext cx="390177" cy="3893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fr-FR" sz="1600" dirty="0"/>
                <a:t>TP</a:t>
              </a:r>
            </a:p>
          </p:txBody>
        </p:sp>
        <p:sp>
          <p:nvSpPr>
            <p:cNvPr id="98" name="Rectangle 33"/>
            <p:cNvSpPr>
              <a:spLocks noChangeArrowheads="1"/>
            </p:cNvSpPr>
            <p:nvPr/>
          </p:nvSpPr>
          <p:spPr bwMode="auto">
            <a:xfrm>
              <a:off x="3276649" y="5877272"/>
              <a:ext cx="388591" cy="3893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fr-FR" sz="1600" dirty="0"/>
                <a:t>FN</a:t>
              </a:r>
            </a:p>
          </p:txBody>
        </p:sp>
        <p:sp>
          <p:nvSpPr>
            <p:cNvPr id="99" name="Rectangle 35"/>
            <p:cNvSpPr>
              <a:spLocks noChangeArrowheads="1"/>
            </p:cNvSpPr>
            <p:nvPr/>
          </p:nvSpPr>
          <p:spPr bwMode="auto">
            <a:xfrm>
              <a:off x="2886472" y="6266655"/>
              <a:ext cx="390177" cy="3893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fr-FR" sz="1600" dirty="0"/>
                <a:t>FP</a:t>
              </a:r>
            </a:p>
          </p:txBody>
        </p:sp>
        <p:sp>
          <p:nvSpPr>
            <p:cNvPr id="100" name="Rectangle 36"/>
            <p:cNvSpPr>
              <a:spLocks noChangeArrowheads="1"/>
            </p:cNvSpPr>
            <p:nvPr/>
          </p:nvSpPr>
          <p:spPr bwMode="auto">
            <a:xfrm>
              <a:off x="3276649" y="6266655"/>
              <a:ext cx="388591" cy="3893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fr-FR" sz="1600" dirty="0"/>
                <a:t>TN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347349" y="6481862"/>
            <a:ext cx="3760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b="1" dirty="0"/>
              <a:t>ROC : </a:t>
            </a:r>
            <a:r>
              <a:rPr lang="fr-FR" altLang="fr-FR" sz="1400" b="1" dirty="0" err="1"/>
              <a:t>Receiver</a:t>
            </a:r>
            <a:r>
              <a:rPr lang="fr-FR" altLang="fr-FR" sz="1400" b="1" dirty="0"/>
              <a:t> Operating </a:t>
            </a:r>
            <a:r>
              <a:rPr lang="fr-FR" altLang="fr-FR" sz="1400" b="1" dirty="0" err="1"/>
              <a:t>Characteristic</a:t>
            </a:r>
            <a:endParaRPr lang="fr-FR" alt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59514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6B4B0602-C95F-4A2F-9808-749DB38730B7}" type="slidenum">
              <a:rPr lang="fr-FR" altLang="fr-FR" sz="1200" smtClean="0">
                <a:solidFill>
                  <a:schemeClr val="tx2"/>
                </a:solidFill>
              </a:rPr>
              <a:pPr/>
              <a:t>4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Objectifs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844824"/>
            <a:ext cx="8763000" cy="3168352"/>
          </a:xfrm>
        </p:spPr>
        <p:txBody>
          <a:bodyPr/>
          <a:lstStyle/>
          <a:p>
            <a:pPr marL="0" indent="192088" algn="ctr">
              <a:buNone/>
            </a:pPr>
            <a:r>
              <a:rPr lang="fr-FR" altLang="fr-FR" dirty="0"/>
              <a:t>Extraction de Connaissances à partir de Données</a:t>
            </a:r>
            <a:br>
              <a:rPr lang="fr-FR" altLang="fr-FR" dirty="0"/>
            </a:br>
            <a:r>
              <a:rPr lang="fr-FR" altLang="fr-FR" dirty="0"/>
              <a:t>Fouille de Données </a:t>
            </a:r>
            <a:br>
              <a:rPr lang="fr-FR" altLang="fr-FR" dirty="0"/>
            </a:br>
            <a:r>
              <a:rPr lang="fr-FR" altLang="fr-FR" dirty="0"/>
              <a:t>Apprentissage Artificiel</a:t>
            </a:r>
            <a:br>
              <a:rPr lang="fr-FR" altLang="fr-FR" dirty="0"/>
            </a:br>
            <a:r>
              <a:rPr lang="fr-FR" altLang="fr-FR" dirty="0"/>
              <a:t>Classification - Clustering</a:t>
            </a:r>
            <a:br>
              <a:rPr lang="fr-FR" altLang="fr-FR" dirty="0"/>
            </a:br>
            <a:endParaRPr lang="fr-FR" altLang="fr-FR" dirty="0"/>
          </a:p>
          <a:p>
            <a:pPr marL="0" indent="192088" algn="ctr">
              <a:buNone/>
            </a:pPr>
            <a:endParaRPr lang="fr-FR" altLang="fr-FR" dirty="0"/>
          </a:p>
          <a:p>
            <a:pPr marL="0" indent="192088" algn="ctr">
              <a:buNone/>
            </a:pPr>
            <a:r>
              <a:rPr lang="fr-FR" altLang="fr-FR" dirty="0" err="1"/>
              <a:t>Knowledge</a:t>
            </a:r>
            <a:r>
              <a:rPr lang="fr-FR" altLang="fr-FR" dirty="0"/>
              <a:t> </a:t>
            </a:r>
            <a:r>
              <a:rPr lang="fr-FR" altLang="fr-FR" dirty="0" err="1"/>
              <a:t>Discovery</a:t>
            </a:r>
            <a:r>
              <a:rPr lang="fr-FR" altLang="fr-FR" dirty="0"/>
              <a:t> </a:t>
            </a:r>
            <a:r>
              <a:rPr lang="fr-FR" altLang="fr-FR" dirty="0" err="1"/>
              <a:t>from</a:t>
            </a:r>
            <a:r>
              <a:rPr lang="fr-FR" altLang="fr-FR" dirty="0"/>
              <a:t> Data</a:t>
            </a:r>
            <a:br>
              <a:rPr lang="fr-FR" altLang="fr-FR" dirty="0"/>
            </a:br>
            <a:r>
              <a:rPr lang="fr-FR" altLang="fr-FR" dirty="0" err="1"/>
              <a:t>Data</a:t>
            </a:r>
            <a:r>
              <a:rPr lang="fr-FR" altLang="fr-FR" dirty="0"/>
              <a:t> Mining</a:t>
            </a:r>
            <a:br>
              <a:rPr lang="fr-FR" altLang="fr-FR" dirty="0"/>
            </a:br>
            <a:r>
              <a:rPr lang="fr-FR" altLang="fr-FR" dirty="0"/>
              <a:t>Machine Learning</a:t>
            </a:r>
            <a:br>
              <a:rPr lang="fr-FR" altLang="fr-FR" dirty="0"/>
            </a:br>
            <a:r>
              <a:rPr lang="fr-FR" altLang="fr-FR" dirty="0"/>
              <a:t>Classification - Clustering</a:t>
            </a:r>
            <a:endParaRPr lang="fr-FR" altLang="fr-FR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50255" y="2121305"/>
            <a:ext cx="2946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200" b="1" dirty="0" err="1"/>
              <a:t>True</a:t>
            </a:r>
            <a:r>
              <a:rPr lang="fr-FR" altLang="fr-FR" sz="1200" b="1" dirty="0"/>
              <a:t> Positive Rate </a:t>
            </a:r>
            <a:r>
              <a:rPr lang="fr-FR" sz="1200" b="1" dirty="0"/>
              <a:t>= TP / (TP + FN)</a:t>
            </a:r>
          </a:p>
        </p:txBody>
      </p:sp>
      <p:pic>
        <p:nvPicPr>
          <p:cNvPr id="13320" name="Imag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5984" r="28954" b="9561"/>
          <a:stretch>
            <a:fillRect/>
          </a:stretch>
        </p:blipFill>
        <p:spPr bwMode="auto">
          <a:xfrm>
            <a:off x="4067944" y="1501698"/>
            <a:ext cx="4625206" cy="43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732383" y="5776213"/>
            <a:ext cx="1919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b="1" dirty="0"/>
              <a:t>False Positive Rate 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3021289" y="3183134"/>
            <a:ext cx="1877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b="1" dirty="0" err="1"/>
              <a:t>True</a:t>
            </a:r>
            <a:r>
              <a:rPr lang="fr-FR" altLang="fr-FR" sz="1400" b="1" dirty="0"/>
              <a:t> Positive Rate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86936" y="3656433"/>
            <a:ext cx="261001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SzPct val="50000"/>
              <a:buFont typeface="ZapfDingbats" pitchFamily="82" charset="2"/>
              <a:buNone/>
              <a:defRPr/>
            </a:pPr>
            <a:r>
              <a:rPr lang="fr-FR" altLang="fr-FR" sz="1400" b="1" dirty="0"/>
              <a:t>Area </a:t>
            </a:r>
            <a:r>
              <a:rPr lang="fr-FR" altLang="fr-FR" sz="1400" b="1" dirty="0" err="1"/>
              <a:t>under</a:t>
            </a:r>
            <a:r>
              <a:rPr lang="fr-FR" altLang="fr-FR" sz="1400" b="1" dirty="0"/>
              <a:t> ROC </a:t>
            </a:r>
            <a:r>
              <a:rPr lang="fr-FR" altLang="fr-FR" sz="1400" b="1" dirty="0" err="1"/>
              <a:t>curve</a:t>
            </a:r>
            <a:endParaRPr lang="fr-FR" altLang="fr-FR" sz="1400" b="1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46500"/>
              </p:ext>
            </p:extLst>
          </p:nvPr>
        </p:nvGraphicFramePr>
        <p:xfrm>
          <a:off x="276069" y="1122952"/>
          <a:ext cx="3048000" cy="762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0255" y="2448834"/>
            <a:ext cx="2965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200" b="1" dirty="0"/>
              <a:t>False Positive Rate </a:t>
            </a:r>
            <a:r>
              <a:rPr lang="fr-FR" sz="1200" b="1" dirty="0"/>
              <a:t>= FP / (FP + TN)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379" y="6309320"/>
            <a:ext cx="3760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400" b="1" dirty="0"/>
              <a:t>ROC : </a:t>
            </a:r>
            <a:r>
              <a:rPr lang="fr-FR" altLang="fr-FR" sz="1400" b="1" dirty="0" err="1"/>
              <a:t>Receiver</a:t>
            </a:r>
            <a:r>
              <a:rPr lang="fr-FR" altLang="fr-FR" sz="1400" b="1" dirty="0"/>
              <a:t> Operating </a:t>
            </a:r>
            <a:r>
              <a:rPr lang="fr-FR" altLang="fr-FR" sz="1400" b="1" dirty="0" err="1"/>
              <a:t>Characteristic</a:t>
            </a:r>
            <a:endParaRPr lang="fr-FR" alt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61142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11F52BE-BD8C-4D82-B82C-12F22F95FA52}" type="slidenum">
              <a:rPr lang="fr-FR" altLang="fr-FR" sz="1200" smtClean="0">
                <a:solidFill>
                  <a:schemeClr val="tx2"/>
                </a:solidFill>
              </a:rPr>
              <a:pPr/>
              <a:t>41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861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50292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 dirty="0"/>
              <a:t>Sous apprentissage et Sur apprentissage</a:t>
            </a:r>
          </a:p>
          <a:p>
            <a:pPr marL="0" indent="192088">
              <a:lnSpc>
                <a:spcPct val="120000"/>
              </a:lnSpc>
            </a:pPr>
            <a:r>
              <a:rPr lang="fr-FR" altLang="fr-FR" dirty="0"/>
              <a:t>Principe de parcimonie : « Rasoir d’</a:t>
            </a:r>
            <a:r>
              <a:rPr lang="fr-FR" altLang="fr-FR" dirty="0" err="1"/>
              <a:t>Ockham</a:t>
            </a:r>
            <a:r>
              <a:rPr lang="fr-FR" altLang="fr-FR" dirty="0"/>
              <a:t> »</a:t>
            </a:r>
          </a:p>
          <a:p>
            <a:pPr marL="0" indent="192088">
              <a:lnSpc>
                <a:spcPct val="120000"/>
              </a:lnSpc>
            </a:pPr>
            <a:endParaRPr lang="fr-FR" altLang="fr-FR" dirty="0"/>
          </a:p>
        </p:txBody>
      </p:sp>
      <p:pic>
        <p:nvPicPr>
          <p:cNvPr id="7" name="Picture 2" descr="Résultat de recherche d'images pour &quot;apprentissage rasoir d'ockha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b="12142"/>
          <a:stretch/>
        </p:blipFill>
        <p:spPr bwMode="auto">
          <a:xfrm>
            <a:off x="611560" y="2204864"/>
            <a:ext cx="830150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467" y="6576734"/>
            <a:ext cx="8913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https://openclassrooms.com/courses/evaluez-et-ameliorez-les-performances-d-un-modele-de-machine-learning/comprenez-ce-qui-fait-un-bon-modele-d-apprentissage</a:t>
            </a:r>
          </a:p>
        </p:txBody>
      </p:sp>
    </p:spTree>
    <p:extLst>
      <p:ext uri="{BB962C8B-B14F-4D97-AF65-F5344CB8AC3E}">
        <p14:creationId xmlns:p14="http://schemas.microsoft.com/office/powerpoint/2010/main" val="3289009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C0C25CB3-B5B1-4ED9-B33B-89075061998A}" type="slidenum">
              <a:rPr lang="fr-FR" altLang="fr-FR" sz="1200" smtClean="0">
                <a:solidFill>
                  <a:schemeClr val="tx2"/>
                </a:solidFill>
              </a:rPr>
              <a:pPr/>
              <a:t>42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pic>
        <p:nvPicPr>
          <p:cNvPr id="69635" name="Picture 52" descr="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69265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50292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Évaluation par le test</a:t>
            </a:r>
          </a:p>
          <a:p>
            <a:pPr lvl="2"/>
            <a:r>
              <a:rPr lang="fr-FR" altLang="fr-FR" sz="1800"/>
              <a:t>Base de test 25% de la base totale</a:t>
            </a:r>
          </a:p>
          <a:p>
            <a:pPr lvl="2">
              <a:lnSpc>
                <a:spcPct val="120000"/>
              </a:lnSpc>
            </a:pPr>
            <a:r>
              <a:rPr lang="fr-FR" altLang="fr-FR" sz="1800"/>
              <a:t>Base de validation 25% de la base totale</a:t>
            </a:r>
          </a:p>
          <a:p>
            <a:pPr lvl="2">
              <a:lnSpc>
                <a:spcPct val="120000"/>
              </a:lnSpc>
            </a:pPr>
            <a:r>
              <a:rPr lang="fr-FR" altLang="fr-FR" sz="1800"/>
              <a:t>Base d'apprentissage 50% de la base totale</a:t>
            </a:r>
            <a:endParaRPr lang="fr-FR" altLang="fr-FR" sz="2400"/>
          </a:p>
          <a:p>
            <a:pPr marL="0" indent="192088">
              <a:lnSpc>
                <a:spcPct val="120000"/>
              </a:lnSpc>
            </a:pPr>
            <a:endParaRPr lang="fr-FR" altLang="fr-FR"/>
          </a:p>
          <a:p>
            <a:pPr marL="0" indent="192088">
              <a:lnSpc>
                <a:spcPct val="120000"/>
              </a:lnSpc>
            </a:pPr>
            <a:endParaRPr lang="fr-FR" altLang="fr-FR"/>
          </a:p>
          <a:p>
            <a:pPr marL="0" indent="192088">
              <a:lnSpc>
                <a:spcPct val="120000"/>
              </a:lnSpc>
            </a:pPr>
            <a:endParaRPr lang="fr-FR" altLang="fr-FR"/>
          </a:p>
          <a:p>
            <a:pPr marL="0" indent="192088">
              <a:lnSpc>
                <a:spcPct val="120000"/>
              </a:lnSpc>
            </a:pPr>
            <a:endParaRPr lang="fr-FR" altLang="fr-FR"/>
          </a:p>
        </p:txBody>
      </p:sp>
      <p:sp>
        <p:nvSpPr>
          <p:cNvPr id="69639" name="Oval 6"/>
          <p:cNvSpPr>
            <a:spLocks noChangeArrowheads="1"/>
          </p:cNvSpPr>
          <p:nvPr/>
        </p:nvSpPr>
        <p:spPr bwMode="auto">
          <a:xfrm>
            <a:off x="5735638" y="36210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5735638" y="31638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41" name="Oval 8"/>
          <p:cNvSpPr>
            <a:spLocks noChangeArrowheads="1"/>
          </p:cNvSpPr>
          <p:nvPr/>
        </p:nvSpPr>
        <p:spPr bwMode="auto">
          <a:xfrm>
            <a:off x="5735638" y="30114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42" name="Line 9"/>
          <p:cNvSpPr>
            <a:spLocks noChangeShapeType="1"/>
          </p:cNvSpPr>
          <p:nvPr/>
        </p:nvSpPr>
        <p:spPr bwMode="auto">
          <a:xfrm>
            <a:off x="5735638" y="31638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3" name="Line 10"/>
          <p:cNvSpPr>
            <a:spLocks noChangeShapeType="1"/>
          </p:cNvSpPr>
          <p:nvPr/>
        </p:nvSpPr>
        <p:spPr bwMode="auto">
          <a:xfrm>
            <a:off x="7183438" y="31638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4" name="Text Box 11"/>
          <p:cNvSpPr txBox="1">
            <a:spLocks noChangeArrowheads="1"/>
          </p:cNvSpPr>
          <p:nvPr/>
        </p:nvSpPr>
        <p:spPr bwMode="auto">
          <a:xfrm>
            <a:off x="5813425" y="3316288"/>
            <a:ext cx="13144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Base </a:t>
            </a:r>
          </a:p>
          <a:p>
            <a:r>
              <a:rPr lang="fr-FR" altLang="fr-FR" sz="1200" b="1"/>
              <a:t>de modélisation</a:t>
            </a:r>
          </a:p>
        </p:txBody>
      </p:sp>
      <p:sp>
        <p:nvSpPr>
          <p:cNvPr id="69645" name="Oval 12"/>
          <p:cNvSpPr>
            <a:spLocks noChangeArrowheads="1"/>
          </p:cNvSpPr>
          <p:nvPr/>
        </p:nvSpPr>
        <p:spPr bwMode="auto">
          <a:xfrm>
            <a:off x="6650038" y="24780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6650038" y="20208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47" name="Oval 14"/>
          <p:cNvSpPr>
            <a:spLocks noChangeArrowheads="1"/>
          </p:cNvSpPr>
          <p:nvPr/>
        </p:nvSpPr>
        <p:spPr bwMode="auto">
          <a:xfrm>
            <a:off x="6650038" y="18684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48" name="Line 15"/>
          <p:cNvSpPr>
            <a:spLocks noChangeShapeType="1"/>
          </p:cNvSpPr>
          <p:nvPr/>
        </p:nvSpPr>
        <p:spPr bwMode="auto">
          <a:xfrm>
            <a:off x="6650038" y="20208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9" name="Line 16"/>
          <p:cNvSpPr>
            <a:spLocks noChangeShapeType="1"/>
          </p:cNvSpPr>
          <p:nvPr/>
        </p:nvSpPr>
        <p:spPr bwMode="auto">
          <a:xfrm>
            <a:off x="8097838" y="20208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50" name="Text Box 17"/>
          <p:cNvSpPr txBox="1">
            <a:spLocks noChangeArrowheads="1"/>
          </p:cNvSpPr>
          <p:nvPr/>
        </p:nvSpPr>
        <p:spPr bwMode="auto">
          <a:xfrm>
            <a:off x="6880225" y="2279650"/>
            <a:ext cx="1025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1200" b="1"/>
              <a:t>Base totale</a:t>
            </a:r>
          </a:p>
        </p:txBody>
      </p:sp>
      <p:sp>
        <p:nvSpPr>
          <p:cNvPr id="69651" name="Oval 18"/>
          <p:cNvSpPr>
            <a:spLocks noChangeArrowheads="1"/>
          </p:cNvSpPr>
          <p:nvPr/>
        </p:nvSpPr>
        <p:spPr bwMode="auto">
          <a:xfrm>
            <a:off x="7640638" y="36210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52" name="Rectangle 19"/>
          <p:cNvSpPr>
            <a:spLocks noChangeArrowheads="1"/>
          </p:cNvSpPr>
          <p:nvPr/>
        </p:nvSpPr>
        <p:spPr bwMode="auto">
          <a:xfrm>
            <a:off x="7640638" y="31638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53" name="Oval 20"/>
          <p:cNvSpPr>
            <a:spLocks noChangeArrowheads="1"/>
          </p:cNvSpPr>
          <p:nvPr/>
        </p:nvSpPr>
        <p:spPr bwMode="auto">
          <a:xfrm>
            <a:off x="7640638" y="30114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54" name="Line 21"/>
          <p:cNvSpPr>
            <a:spLocks noChangeShapeType="1"/>
          </p:cNvSpPr>
          <p:nvPr/>
        </p:nvSpPr>
        <p:spPr bwMode="auto">
          <a:xfrm>
            <a:off x="7640638" y="31638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55" name="Line 22"/>
          <p:cNvSpPr>
            <a:spLocks noChangeShapeType="1"/>
          </p:cNvSpPr>
          <p:nvPr/>
        </p:nvSpPr>
        <p:spPr bwMode="auto">
          <a:xfrm>
            <a:off x="9088438" y="31638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56" name="Text Box 23"/>
          <p:cNvSpPr txBox="1">
            <a:spLocks noChangeArrowheads="1"/>
          </p:cNvSpPr>
          <p:nvPr/>
        </p:nvSpPr>
        <p:spPr bwMode="auto">
          <a:xfrm>
            <a:off x="8067675" y="3316288"/>
            <a:ext cx="728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Base </a:t>
            </a:r>
          </a:p>
          <a:p>
            <a:r>
              <a:rPr lang="fr-FR" altLang="fr-FR" sz="1200" b="1"/>
              <a:t>de test</a:t>
            </a:r>
          </a:p>
        </p:txBody>
      </p:sp>
      <p:sp>
        <p:nvSpPr>
          <p:cNvPr id="69657" name="Oval 24"/>
          <p:cNvSpPr>
            <a:spLocks noChangeArrowheads="1"/>
          </p:cNvSpPr>
          <p:nvPr/>
        </p:nvSpPr>
        <p:spPr bwMode="auto">
          <a:xfrm>
            <a:off x="4821238" y="46878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58" name="Rectangle 25"/>
          <p:cNvSpPr>
            <a:spLocks noChangeArrowheads="1"/>
          </p:cNvSpPr>
          <p:nvPr/>
        </p:nvSpPr>
        <p:spPr bwMode="auto">
          <a:xfrm>
            <a:off x="4821238" y="42306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59" name="Oval 26"/>
          <p:cNvSpPr>
            <a:spLocks noChangeArrowheads="1"/>
          </p:cNvSpPr>
          <p:nvPr/>
        </p:nvSpPr>
        <p:spPr bwMode="auto">
          <a:xfrm>
            <a:off x="4821238" y="40782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60" name="Line 27"/>
          <p:cNvSpPr>
            <a:spLocks noChangeShapeType="1"/>
          </p:cNvSpPr>
          <p:nvPr/>
        </p:nvSpPr>
        <p:spPr bwMode="auto">
          <a:xfrm>
            <a:off x="4821238" y="42306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61" name="Line 28"/>
          <p:cNvSpPr>
            <a:spLocks noChangeShapeType="1"/>
          </p:cNvSpPr>
          <p:nvPr/>
        </p:nvSpPr>
        <p:spPr bwMode="auto">
          <a:xfrm>
            <a:off x="6269038" y="42306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62" name="Text Box 29"/>
          <p:cNvSpPr txBox="1">
            <a:spLocks noChangeArrowheads="1"/>
          </p:cNvSpPr>
          <p:nvPr/>
        </p:nvSpPr>
        <p:spPr bwMode="auto">
          <a:xfrm>
            <a:off x="5121275" y="4383088"/>
            <a:ext cx="873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Base de</a:t>
            </a:r>
          </a:p>
          <a:p>
            <a:r>
              <a:rPr lang="fr-FR" altLang="fr-FR" sz="1200" b="1"/>
              <a:t>validation</a:t>
            </a:r>
          </a:p>
        </p:txBody>
      </p:sp>
      <p:sp>
        <p:nvSpPr>
          <p:cNvPr id="69663" name="Oval 30"/>
          <p:cNvSpPr>
            <a:spLocks noChangeArrowheads="1"/>
          </p:cNvSpPr>
          <p:nvPr/>
        </p:nvSpPr>
        <p:spPr bwMode="auto">
          <a:xfrm>
            <a:off x="6726238" y="46878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64" name="Rectangle 31"/>
          <p:cNvSpPr>
            <a:spLocks noChangeArrowheads="1"/>
          </p:cNvSpPr>
          <p:nvPr/>
        </p:nvSpPr>
        <p:spPr bwMode="auto">
          <a:xfrm>
            <a:off x="6726238" y="42306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65" name="Oval 32"/>
          <p:cNvSpPr>
            <a:spLocks noChangeArrowheads="1"/>
          </p:cNvSpPr>
          <p:nvPr/>
        </p:nvSpPr>
        <p:spPr bwMode="auto">
          <a:xfrm>
            <a:off x="6726238" y="40782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69666" name="Line 33"/>
          <p:cNvSpPr>
            <a:spLocks noChangeShapeType="1"/>
          </p:cNvSpPr>
          <p:nvPr/>
        </p:nvSpPr>
        <p:spPr bwMode="auto">
          <a:xfrm>
            <a:off x="6726238" y="42306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67" name="Line 34"/>
          <p:cNvSpPr>
            <a:spLocks noChangeShapeType="1"/>
          </p:cNvSpPr>
          <p:nvPr/>
        </p:nvSpPr>
        <p:spPr bwMode="auto">
          <a:xfrm>
            <a:off x="8174038" y="42306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68" name="Text Box 35"/>
          <p:cNvSpPr txBox="1">
            <a:spLocks noChangeArrowheads="1"/>
          </p:cNvSpPr>
          <p:nvPr/>
        </p:nvSpPr>
        <p:spPr bwMode="auto">
          <a:xfrm>
            <a:off x="6804025" y="4383088"/>
            <a:ext cx="13065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Base </a:t>
            </a:r>
          </a:p>
          <a:p>
            <a:r>
              <a:rPr lang="fr-FR" altLang="fr-FR" sz="1200" b="1"/>
              <a:t>d’apprentissage</a:t>
            </a:r>
          </a:p>
        </p:txBody>
      </p:sp>
      <p:sp>
        <p:nvSpPr>
          <p:cNvPr id="69669" name="Rectangle 36"/>
          <p:cNvSpPr>
            <a:spLocks noChangeArrowheads="1"/>
          </p:cNvSpPr>
          <p:nvPr/>
        </p:nvSpPr>
        <p:spPr bwMode="auto">
          <a:xfrm>
            <a:off x="5811838" y="5449888"/>
            <a:ext cx="1371600" cy="9144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Modèle</a:t>
            </a:r>
          </a:p>
        </p:txBody>
      </p:sp>
      <p:sp>
        <p:nvSpPr>
          <p:cNvPr id="69670" name="Line 37"/>
          <p:cNvSpPr>
            <a:spLocks noChangeShapeType="1"/>
          </p:cNvSpPr>
          <p:nvPr/>
        </p:nvSpPr>
        <p:spPr bwMode="auto">
          <a:xfrm flipH="1">
            <a:off x="7183438" y="4992688"/>
            <a:ext cx="304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1" name="Line 38"/>
          <p:cNvSpPr>
            <a:spLocks noChangeShapeType="1"/>
          </p:cNvSpPr>
          <p:nvPr/>
        </p:nvSpPr>
        <p:spPr bwMode="auto">
          <a:xfrm>
            <a:off x="5507038" y="4992688"/>
            <a:ext cx="304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2" name="Line 39"/>
          <p:cNvSpPr>
            <a:spLocks noChangeShapeType="1"/>
          </p:cNvSpPr>
          <p:nvPr/>
        </p:nvSpPr>
        <p:spPr bwMode="auto">
          <a:xfrm>
            <a:off x="7183438" y="5907088"/>
            <a:ext cx="1219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3" name="Line 40"/>
          <p:cNvSpPr>
            <a:spLocks noChangeShapeType="1"/>
          </p:cNvSpPr>
          <p:nvPr/>
        </p:nvSpPr>
        <p:spPr bwMode="auto">
          <a:xfrm>
            <a:off x="8402638" y="3925888"/>
            <a:ext cx="0" cy="1981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4" name="Line 41"/>
          <p:cNvSpPr>
            <a:spLocks noChangeShapeType="1"/>
          </p:cNvSpPr>
          <p:nvPr/>
        </p:nvSpPr>
        <p:spPr bwMode="auto">
          <a:xfrm>
            <a:off x="7031038" y="3849688"/>
            <a:ext cx="304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5" name="Line 42"/>
          <p:cNvSpPr>
            <a:spLocks noChangeShapeType="1"/>
          </p:cNvSpPr>
          <p:nvPr/>
        </p:nvSpPr>
        <p:spPr bwMode="auto">
          <a:xfrm flipH="1">
            <a:off x="5583238" y="3849688"/>
            <a:ext cx="304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6" name="Line 43"/>
          <p:cNvSpPr>
            <a:spLocks noChangeShapeType="1"/>
          </p:cNvSpPr>
          <p:nvPr/>
        </p:nvSpPr>
        <p:spPr bwMode="auto">
          <a:xfrm>
            <a:off x="7945438" y="2706688"/>
            <a:ext cx="304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7" name="Line 44"/>
          <p:cNvSpPr>
            <a:spLocks noChangeShapeType="1"/>
          </p:cNvSpPr>
          <p:nvPr/>
        </p:nvSpPr>
        <p:spPr bwMode="auto">
          <a:xfrm flipH="1">
            <a:off x="6497638" y="2706688"/>
            <a:ext cx="304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78" name="Rectangle 45"/>
          <p:cNvSpPr>
            <a:spLocks noChangeArrowheads="1"/>
          </p:cNvSpPr>
          <p:nvPr/>
        </p:nvSpPr>
        <p:spPr bwMode="auto">
          <a:xfrm>
            <a:off x="6102350" y="2736850"/>
            <a:ext cx="44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3/4</a:t>
            </a:r>
          </a:p>
        </p:txBody>
      </p:sp>
      <p:sp>
        <p:nvSpPr>
          <p:cNvPr id="69679" name="Rectangle 46"/>
          <p:cNvSpPr>
            <a:spLocks noChangeArrowheads="1"/>
          </p:cNvSpPr>
          <p:nvPr/>
        </p:nvSpPr>
        <p:spPr bwMode="auto">
          <a:xfrm>
            <a:off x="8235950" y="2736850"/>
            <a:ext cx="44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1/4</a:t>
            </a:r>
          </a:p>
        </p:txBody>
      </p:sp>
      <p:sp>
        <p:nvSpPr>
          <p:cNvPr id="69680" name="Rectangle 47"/>
          <p:cNvSpPr>
            <a:spLocks noChangeArrowheads="1"/>
          </p:cNvSpPr>
          <p:nvPr/>
        </p:nvSpPr>
        <p:spPr bwMode="auto">
          <a:xfrm>
            <a:off x="5302250" y="3803650"/>
            <a:ext cx="44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1/3</a:t>
            </a:r>
          </a:p>
        </p:txBody>
      </p:sp>
      <p:sp>
        <p:nvSpPr>
          <p:cNvPr id="69681" name="Rectangle 48"/>
          <p:cNvSpPr>
            <a:spLocks noChangeArrowheads="1"/>
          </p:cNvSpPr>
          <p:nvPr/>
        </p:nvSpPr>
        <p:spPr bwMode="auto">
          <a:xfrm>
            <a:off x="7167563" y="3803650"/>
            <a:ext cx="449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2/3</a:t>
            </a:r>
          </a:p>
        </p:txBody>
      </p:sp>
      <p:sp>
        <p:nvSpPr>
          <p:cNvPr id="69682" name="Rectangle 49"/>
          <p:cNvSpPr>
            <a:spLocks noChangeArrowheads="1"/>
          </p:cNvSpPr>
          <p:nvPr/>
        </p:nvSpPr>
        <p:spPr bwMode="auto">
          <a:xfrm>
            <a:off x="4267200" y="4992688"/>
            <a:ext cx="1381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Vérification de </a:t>
            </a:r>
          </a:p>
          <a:p>
            <a:r>
              <a:rPr lang="fr-FR" altLang="fr-FR" sz="1200" b="1"/>
              <a:t>la généralisation</a:t>
            </a:r>
          </a:p>
        </p:txBody>
      </p:sp>
      <p:sp>
        <p:nvSpPr>
          <p:cNvPr id="69683" name="Rectangle 50"/>
          <p:cNvSpPr>
            <a:spLocks noChangeArrowheads="1"/>
          </p:cNvSpPr>
          <p:nvPr/>
        </p:nvSpPr>
        <p:spPr bwMode="auto">
          <a:xfrm>
            <a:off x="6149975" y="5022850"/>
            <a:ext cx="1190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Identification</a:t>
            </a:r>
          </a:p>
        </p:txBody>
      </p:sp>
      <p:sp>
        <p:nvSpPr>
          <p:cNvPr id="69684" name="Rectangle 51"/>
          <p:cNvSpPr>
            <a:spLocks noChangeArrowheads="1"/>
          </p:cNvSpPr>
          <p:nvPr/>
        </p:nvSpPr>
        <p:spPr bwMode="auto">
          <a:xfrm>
            <a:off x="7467600" y="5907088"/>
            <a:ext cx="1490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Mesure finale</a:t>
            </a:r>
          </a:p>
          <a:p>
            <a:r>
              <a:rPr lang="fr-FR" altLang="fr-FR" sz="1200" b="1"/>
              <a:t>des performances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364C1C3F-B098-417C-8C01-659E20BB782C}" type="slidenum">
              <a:rPr lang="fr-FR" altLang="fr-FR" sz="1200" smtClean="0">
                <a:solidFill>
                  <a:schemeClr val="tx2"/>
                </a:solidFill>
              </a:rPr>
              <a:pPr/>
              <a:t>43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étapes du processus de Data Mining</a:t>
            </a:r>
            <a:br>
              <a:rPr lang="fr-FR" altLang="fr-FR" dirty="0"/>
            </a:br>
            <a:r>
              <a:rPr lang="fr-FR" altLang="fr-FR" dirty="0"/>
              <a:t> Étape 7 : Évaluer et valider les résultats</a:t>
            </a: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609600"/>
          </a:xfrm>
        </p:spPr>
        <p:txBody>
          <a:bodyPr/>
          <a:lstStyle/>
          <a:p>
            <a:pPr marL="0" indent="192088">
              <a:lnSpc>
                <a:spcPct val="120000"/>
              </a:lnSpc>
            </a:pPr>
            <a:r>
              <a:rPr lang="fr-FR" altLang="fr-FR"/>
              <a:t>Validation croisée</a:t>
            </a:r>
          </a:p>
        </p:txBody>
      </p:sp>
      <p:sp>
        <p:nvSpPr>
          <p:cNvPr id="70662" name="Oval 1030"/>
          <p:cNvSpPr>
            <a:spLocks noChangeArrowheads="1"/>
          </p:cNvSpPr>
          <p:nvPr/>
        </p:nvSpPr>
        <p:spPr bwMode="auto">
          <a:xfrm>
            <a:off x="914400" y="40274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63" name="Rectangle 1031"/>
          <p:cNvSpPr>
            <a:spLocks noChangeArrowheads="1"/>
          </p:cNvSpPr>
          <p:nvPr/>
        </p:nvSpPr>
        <p:spPr bwMode="auto">
          <a:xfrm>
            <a:off x="914400" y="35702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64" name="Oval 1032"/>
          <p:cNvSpPr>
            <a:spLocks noChangeArrowheads="1"/>
          </p:cNvSpPr>
          <p:nvPr/>
        </p:nvSpPr>
        <p:spPr bwMode="auto">
          <a:xfrm>
            <a:off x="914400" y="34178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65" name="Line 1033"/>
          <p:cNvSpPr>
            <a:spLocks noChangeShapeType="1"/>
          </p:cNvSpPr>
          <p:nvPr/>
        </p:nvSpPr>
        <p:spPr bwMode="auto">
          <a:xfrm>
            <a:off x="914400" y="35702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6" name="Line 1034"/>
          <p:cNvSpPr>
            <a:spLocks noChangeShapeType="1"/>
          </p:cNvSpPr>
          <p:nvPr/>
        </p:nvSpPr>
        <p:spPr bwMode="auto">
          <a:xfrm>
            <a:off x="6096000" y="35702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7" name="Text Box 1035"/>
          <p:cNvSpPr txBox="1">
            <a:spLocks noChangeArrowheads="1"/>
          </p:cNvSpPr>
          <p:nvPr/>
        </p:nvSpPr>
        <p:spPr bwMode="auto">
          <a:xfrm>
            <a:off x="1025525" y="3829050"/>
            <a:ext cx="12525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Sous ensemble</a:t>
            </a:r>
          </a:p>
          <a:p>
            <a:r>
              <a:rPr lang="fr-FR" altLang="fr-FR" sz="1200" b="1"/>
              <a:t>S1</a:t>
            </a:r>
          </a:p>
        </p:txBody>
      </p:sp>
      <p:sp>
        <p:nvSpPr>
          <p:cNvPr id="70668" name="Oval 1036"/>
          <p:cNvSpPr>
            <a:spLocks noChangeArrowheads="1"/>
          </p:cNvSpPr>
          <p:nvPr/>
        </p:nvSpPr>
        <p:spPr bwMode="auto">
          <a:xfrm>
            <a:off x="1828800" y="28844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69" name="Rectangle 1037"/>
          <p:cNvSpPr>
            <a:spLocks noChangeArrowheads="1"/>
          </p:cNvSpPr>
          <p:nvPr/>
        </p:nvSpPr>
        <p:spPr bwMode="auto">
          <a:xfrm>
            <a:off x="1828800" y="24272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70" name="Oval 1038"/>
          <p:cNvSpPr>
            <a:spLocks noChangeArrowheads="1"/>
          </p:cNvSpPr>
          <p:nvPr/>
        </p:nvSpPr>
        <p:spPr bwMode="auto">
          <a:xfrm>
            <a:off x="1828800" y="22748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71" name="Line 1039"/>
          <p:cNvSpPr>
            <a:spLocks noChangeShapeType="1"/>
          </p:cNvSpPr>
          <p:nvPr/>
        </p:nvSpPr>
        <p:spPr bwMode="auto">
          <a:xfrm>
            <a:off x="1828800" y="24272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2" name="Line 1040"/>
          <p:cNvSpPr>
            <a:spLocks noChangeShapeType="1"/>
          </p:cNvSpPr>
          <p:nvPr/>
        </p:nvSpPr>
        <p:spPr bwMode="auto">
          <a:xfrm>
            <a:off x="3276600" y="24272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3" name="Text Box 1041"/>
          <p:cNvSpPr txBox="1">
            <a:spLocks noChangeArrowheads="1"/>
          </p:cNvSpPr>
          <p:nvPr/>
        </p:nvSpPr>
        <p:spPr bwMode="auto">
          <a:xfrm>
            <a:off x="2058988" y="2686050"/>
            <a:ext cx="1025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fr-FR" altLang="fr-FR" sz="1200" b="1"/>
              <a:t>Base totale</a:t>
            </a:r>
          </a:p>
        </p:txBody>
      </p:sp>
      <p:sp>
        <p:nvSpPr>
          <p:cNvPr id="70674" name="Oval 1042"/>
          <p:cNvSpPr>
            <a:spLocks noChangeArrowheads="1"/>
          </p:cNvSpPr>
          <p:nvPr/>
        </p:nvSpPr>
        <p:spPr bwMode="auto">
          <a:xfrm>
            <a:off x="6096000" y="4027488"/>
            <a:ext cx="1447800" cy="304800"/>
          </a:xfrm>
          <a:prstGeom prst="ellipse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75" name="Rectangle 1043"/>
          <p:cNvSpPr>
            <a:spLocks noChangeArrowheads="1"/>
          </p:cNvSpPr>
          <p:nvPr/>
        </p:nvSpPr>
        <p:spPr bwMode="auto">
          <a:xfrm>
            <a:off x="6096000" y="3570288"/>
            <a:ext cx="1447800" cy="6096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76" name="Oval 1044"/>
          <p:cNvSpPr>
            <a:spLocks noChangeArrowheads="1"/>
          </p:cNvSpPr>
          <p:nvPr/>
        </p:nvSpPr>
        <p:spPr bwMode="auto">
          <a:xfrm>
            <a:off x="6096000" y="3417888"/>
            <a:ext cx="1447800" cy="304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70677" name="Line 1045"/>
          <p:cNvSpPr>
            <a:spLocks noChangeShapeType="1"/>
          </p:cNvSpPr>
          <p:nvPr/>
        </p:nvSpPr>
        <p:spPr bwMode="auto">
          <a:xfrm>
            <a:off x="6096000" y="35702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8" name="Line 1046"/>
          <p:cNvSpPr>
            <a:spLocks noChangeShapeType="1"/>
          </p:cNvSpPr>
          <p:nvPr/>
        </p:nvSpPr>
        <p:spPr bwMode="auto">
          <a:xfrm>
            <a:off x="7543800" y="3570288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9" name="Line 1052"/>
          <p:cNvSpPr>
            <a:spLocks noChangeShapeType="1"/>
          </p:cNvSpPr>
          <p:nvPr/>
        </p:nvSpPr>
        <p:spPr bwMode="auto">
          <a:xfrm>
            <a:off x="3048000" y="3124200"/>
            <a:ext cx="3810000" cy="4460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80" name="Line 1053"/>
          <p:cNvSpPr>
            <a:spLocks noChangeShapeType="1"/>
          </p:cNvSpPr>
          <p:nvPr/>
        </p:nvSpPr>
        <p:spPr bwMode="auto">
          <a:xfrm flipH="1">
            <a:off x="1676400" y="3113088"/>
            <a:ext cx="3048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81" name="Rectangle 1054"/>
          <p:cNvSpPr>
            <a:spLocks noChangeArrowheads="1"/>
          </p:cNvSpPr>
          <p:nvPr/>
        </p:nvSpPr>
        <p:spPr bwMode="auto">
          <a:xfrm>
            <a:off x="2695575" y="3535363"/>
            <a:ext cx="2333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Partition par tirage aléatoire</a:t>
            </a:r>
          </a:p>
        </p:txBody>
      </p:sp>
      <p:sp>
        <p:nvSpPr>
          <p:cNvPr id="70682" name="Rectangle 1057"/>
          <p:cNvSpPr>
            <a:spLocks noChangeArrowheads="1"/>
          </p:cNvSpPr>
          <p:nvPr/>
        </p:nvSpPr>
        <p:spPr bwMode="auto">
          <a:xfrm>
            <a:off x="228600" y="1400175"/>
            <a:ext cx="876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600">
                <a:solidFill>
                  <a:srgbClr val="FF0000"/>
                </a:solidFill>
              </a:rPr>
              <a:t>Attention cette technique ne fournit pas de modèles mais permet d’évaluer les performances de la modélisation dans les cas où la base totale est petite</a:t>
            </a:r>
            <a:endParaRPr lang="el-GR" altLang="fr-FR" sz="1600">
              <a:solidFill>
                <a:srgbClr val="FF0000"/>
              </a:solidFill>
            </a:endParaRPr>
          </a:p>
        </p:txBody>
      </p:sp>
      <p:sp>
        <p:nvSpPr>
          <p:cNvPr id="70683" name="Rectangle 1059"/>
          <p:cNvSpPr>
            <a:spLocks noChangeArrowheads="1"/>
          </p:cNvSpPr>
          <p:nvPr/>
        </p:nvSpPr>
        <p:spPr bwMode="auto">
          <a:xfrm>
            <a:off x="609600" y="4484688"/>
            <a:ext cx="80772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800">
                <a:solidFill>
                  <a:schemeClr val="tx1"/>
                </a:solidFill>
              </a:rPr>
              <a:t>Pour tout i de 1 à k</a:t>
            </a:r>
          </a:p>
          <a:p>
            <a:pPr lvl="1" algn="l">
              <a:buFont typeface="ZapfDingbats" pitchFamily="82" charset="2"/>
              <a:buChar char="l"/>
            </a:pPr>
            <a:r>
              <a:rPr lang="fr-FR" altLang="fr-FR" sz="1800">
                <a:solidFill>
                  <a:schemeClr val="tx1"/>
                </a:solidFill>
              </a:rPr>
              <a:t>Appliquer une méthode d’identification sur (Base totale - Si)</a:t>
            </a:r>
          </a:p>
          <a:p>
            <a:pPr lvl="1" algn="l">
              <a:buFont typeface="ZapfDingbats" pitchFamily="82" charset="2"/>
              <a:buChar char="l"/>
            </a:pPr>
            <a:r>
              <a:rPr lang="fr-FR" altLang="fr-FR" sz="1800">
                <a:solidFill>
                  <a:schemeClr val="tx1"/>
                </a:solidFill>
              </a:rPr>
              <a:t>Calculer la performance du modèle sur Si</a:t>
            </a:r>
          </a:p>
          <a:p>
            <a:pPr algn="l"/>
            <a:r>
              <a:rPr lang="fr-FR" altLang="fr-FR" sz="1800">
                <a:solidFill>
                  <a:schemeClr val="tx1"/>
                </a:solidFill>
              </a:rPr>
              <a:t>Fin</a:t>
            </a:r>
          </a:p>
          <a:p>
            <a:pPr algn="l"/>
            <a:r>
              <a:rPr lang="fr-FR" altLang="fr-FR" sz="1800">
                <a:solidFill>
                  <a:schemeClr val="tx1"/>
                </a:solidFill>
              </a:rPr>
              <a:t>Agréger les performances individuelles pour établir une mesure globale</a:t>
            </a:r>
            <a:endParaRPr lang="el-GR" altLang="fr-FR" sz="1800">
              <a:solidFill>
                <a:srgbClr val="0000FF"/>
              </a:solidFill>
            </a:endParaRPr>
          </a:p>
        </p:txBody>
      </p:sp>
      <p:sp>
        <p:nvSpPr>
          <p:cNvPr id="70684" name="Rectangle 1060"/>
          <p:cNvSpPr>
            <a:spLocks noChangeArrowheads="1"/>
          </p:cNvSpPr>
          <p:nvPr/>
        </p:nvSpPr>
        <p:spPr bwMode="auto">
          <a:xfrm>
            <a:off x="3886200" y="6477000"/>
            <a:ext cx="518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 i="1">
                <a:solidFill>
                  <a:schemeClr val="tx1"/>
                </a:solidFill>
              </a:rPr>
              <a:t>Si la taille des Si est de 1 individu on parle alors de « Leave one out »</a:t>
            </a:r>
            <a:endParaRPr lang="el-GR" altLang="fr-FR" sz="1200" i="1">
              <a:solidFill>
                <a:srgbClr val="0000FF"/>
              </a:solidFill>
            </a:endParaRPr>
          </a:p>
        </p:txBody>
      </p:sp>
      <p:sp>
        <p:nvSpPr>
          <p:cNvPr id="70685" name="Text Box 1061"/>
          <p:cNvSpPr txBox="1">
            <a:spLocks noChangeArrowheads="1"/>
          </p:cNvSpPr>
          <p:nvPr/>
        </p:nvSpPr>
        <p:spPr bwMode="auto">
          <a:xfrm>
            <a:off x="6210300" y="3829050"/>
            <a:ext cx="12525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b="1"/>
              <a:t>Sous ensemble</a:t>
            </a:r>
          </a:p>
          <a:p>
            <a:r>
              <a:rPr lang="fr-FR" altLang="fr-FR" sz="1200" b="1"/>
              <a:t>Sk</a:t>
            </a:r>
          </a:p>
        </p:txBody>
      </p:sp>
      <p:sp>
        <p:nvSpPr>
          <p:cNvPr id="70686" name="Line 1063"/>
          <p:cNvSpPr>
            <a:spLocks noChangeShapeType="1"/>
          </p:cNvSpPr>
          <p:nvPr/>
        </p:nvSpPr>
        <p:spPr bwMode="auto">
          <a:xfrm>
            <a:off x="2438400" y="3962400"/>
            <a:ext cx="3505200" cy="0"/>
          </a:xfrm>
          <a:prstGeom prst="line">
            <a:avLst/>
          </a:prstGeom>
          <a:noFill/>
          <a:ln w="5715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2C2AEAF-C302-4BB4-AC98-C2F1755DC75E}" type="slidenum">
              <a:rPr lang="fr-FR" altLang="fr-FR" sz="1200" smtClean="0">
                <a:solidFill>
                  <a:schemeClr val="tx2"/>
                </a:solidFill>
              </a:rPr>
              <a:pPr/>
              <a:t>44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045840"/>
            <a:ext cx="8839200" cy="3967336"/>
          </a:xfrm>
        </p:spPr>
        <p:txBody>
          <a:bodyPr/>
          <a:lstStyle/>
          <a:p>
            <a:pPr algn="l"/>
            <a:r>
              <a:rPr lang="fr-FR" altLang="fr-FR" sz="1800" b="0" dirty="0"/>
              <a:t>Mercredi 17 mai 2017 - 9h/12h</a:t>
            </a:r>
            <a:br>
              <a:rPr lang="fr-FR" altLang="fr-FR" sz="1800" b="0" dirty="0"/>
            </a:br>
            <a:r>
              <a:rPr lang="fr-FR" altLang="fr-FR" sz="1800" b="0" dirty="0"/>
              <a:t>	Introduction</a:t>
            </a:r>
            <a:br>
              <a:rPr lang="fr-FR" altLang="fr-FR" sz="1800" b="0" dirty="0"/>
            </a:br>
            <a:r>
              <a:rPr lang="fr-FR" altLang="fr-FR" sz="1800" b="0" dirty="0"/>
              <a:t>	Fondements</a:t>
            </a:r>
            <a:br>
              <a:rPr lang="fr-FR" altLang="fr-FR" sz="1800" b="0" dirty="0"/>
            </a:br>
            <a:r>
              <a:rPr lang="fr-FR" altLang="fr-FR" sz="1800" b="0" dirty="0"/>
              <a:t>	</a:t>
            </a:r>
            <a:r>
              <a:rPr lang="fr-FR" altLang="fr-FR" sz="1800" u="sng" dirty="0"/>
              <a:t>Classification supervisée</a:t>
            </a:r>
            <a:br>
              <a:rPr lang="fr-FR" altLang="fr-FR" sz="1800" dirty="0"/>
            </a:br>
            <a:r>
              <a:rPr lang="fr-FR" altLang="fr-FR" sz="1800" dirty="0"/>
              <a:t>		k plus proches voisins</a:t>
            </a:r>
            <a:br>
              <a:rPr lang="fr-FR" altLang="fr-FR" sz="1800" dirty="0"/>
            </a:br>
            <a:r>
              <a:rPr lang="fr-FR" altLang="fr-FR" sz="1800" dirty="0"/>
              <a:t>		Arbre de décision</a:t>
            </a:r>
            <a:br>
              <a:rPr lang="fr-FR" altLang="fr-FR" sz="1800" dirty="0"/>
            </a:br>
            <a:r>
              <a:rPr lang="fr-FR" altLang="fr-FR" sz="1800" dirty="0"/>
              <a:t>		</a:t>
            </a:r>
            <a:r>
              <a:rPr lang="fr-FR" altLang="fr-FR" sz="1800" dirty="0" err="1"/>
              <a:t>Naive</a:t>
            </a:r>
            <a:r>
              <a:rPr lang="fr-FR" altLang="fr-FR" sz="1800" dirty="0"/>
              <a:t> Bayes</a:t>
            </a:r>
            <a:br>
              <a:rPr lang="fr-FR" altLang="fr-FR" sz="1800" dirty="0"/>
            </a:br>
            <a:r>
              <a:rPr lang="fr-FR" altLang="fr-FR" sz="1800" dirty="0"/>
              <a:t>		SVM</a:t>
            </a:r>
            <a:br>
              <a:rPr lang="fr-FR" altLang="fr-FR" sz="1800" dirty="0"/>
            </a:br>
            <a:br>
              <a:rPr lang="fr-FR" altLang="fr-FR" sz="1800" b="0" dirty="0"/>
            </a:br>
            <a:r>
              <a:rPr lang="fr-FR" altLang="fr-FR" sz="1800" b="0" dirty="0"/>
              <a:t>Mercredi 17 mai 2017 - 14h/17h</a:t>
            </a:r>
            <a:br>
              <a:rPr lang="fr-FR" altLang="fr-FR" sz="1800" b="0" dirty="0"/>
            </a:br>
            <a:r>
              <a:rPr lang="fr-FR" altLang="fr-FR" sz="1800" b="0" dirty="0"/>
              <a:t>	</a:t>
            </a:r>
            <a:r>
              <a:rPr lang="fr-FR" altLang="fr-FR" sz="1800" b="0" dirty="0" err="1"/>
              <a:t>Sparse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Methods</a:t>
            </a:r>
            <a:br>
              <a:rPr lang="fr-FR" altLang="fr-FR" sz="1800" b="0" dirty="0"/>
            </a:br>
            <a:r>
              <a:rPr lang="fr-FR" altLang="fr-FR" sz="1800" b="0" dirty="0"/>
              <a:t> </a:t>
            </a:r>
            <a:br>
              <a:rPr lang="fr-FR" altLang="fr-FR" sz="1800" b="0" dirty="0"/>
            </a:br>
            <a:r>
              <a:rPr lang="fr-FR" altLang="fr-FR" sz="1800" b="0" dirty="0"/>
              <a:t>Vendredi 15 septembre 2017 - 9h/12h</a:t>
            </a:r>
            <a:br>
              <a:rPr lang="fr-FR" altLang="fr-FR" sz="1800" b="0" dirty="0"/>
            </a:br>
            <a:r>
              <a:rPr lang="fr-FR" altLang="fr-FR" sz="1800" b="0" dirty="0"/>
              <a:t>	Classification non supervisée</a:t>
            </a:r>
            <a:br>
              <a:rPr lang="fr-FR" altLang="fr-FR" sz="1800" b="0" dirty="0"/>
            </a:br>
            <a:endParaRPr lang="fr-FR" altLang="fr-FR" sz="1800" b="0" dirty="0"/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>
            <a:off x="304800" y="7620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>
            <a:off x="4508393" y="1808623"/>
            <a:ext cx="0" cy="1224136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0" y="2024647"/>
            <a:ext cx="2396810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Illustration</a:t>
            </a:r>
          </a:p>
          <a:p>
            <a:pPr algn="l"/>
            <a:r>
              <a:rPr lang="fr-FR" sz="1400" dirty="0"/>
              <a:t>- Logiciel </a:t>
            </a:r>
            <a:r>
              <a:rPr lang="fr-FR" sz="1400" dirty="0" err="1"/>
              <a:t>Weka</a:t>
            </a:r>
            <a:endParaRPr lang="fr-FR" sz="1400" dirty="0"/>
          </a:p>
          <a:p>
            <a:pPr algn="l"/>
            <a:r>
              <a:rPr lang="fr-FR" sz="1400" dirty="0"/>
              <a:t>- Base de données Diabète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SzTx/>
              <a:buFontTx/>
            </a:pPr>
            <a:r>
              <a:rPr lang="fr-FR" altLang="fr-FR" dirty="0"/>
              <a:t>Initiation à l'apprentissage Artificiel (Machine Learning)</a:t>
            </a:r>
            <a:br>
              <a:rPr lang="fr-FR" altLang="fr-FR" dirty="0"/>
            </a:br>
            <a:r>
              <a:rPr lang="fr-FR" altLang="fr-FR" dirty="0"/>
              <a:t>Partie 1 : Fondements et Méthodes</a:t>
            </a:r>
            <a:endParaRPr lang="fr-FR" altLang="fr-FR" kern="0" dirty="0"/>
          </a:p>
        </p:txBody>
      </p:sp>
      <p:sp>
        <p:nvSpPr>
          <p:cNvPr id="12" name="Rectangle 1029"/>
          <p:cNvSpPr>
            <a:spLocks noChangeArrowheads="1"/>
          </p:cNvSpPr>
          <p:nvPr/>
        </p:nvSpPr>
        <p:spPr bwMode="auto">
          <a:xfrm>
            <a:off x="304800" y="50292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" y="5498983"/>
            <a:ext cx="1981302" cy="1212912"/>
          </a:xfrm>
          <a:prstGeom prst="rect">
            <a:avLst/>
          </a:prstGeom>
        </p:spPr>
      </p:pic>
      <p:pic>
        <p:nvPicPr>
          <p:cNvPr id="14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78" y="5680990"/>
            <a:ext cx="1291616" cy="8488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2599824" y="4509120"/>
            <a:ext cx="63803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Mines Alès – </a:t>
            </a:r>
            <a:r>
              <a:rPr lang="fr-FR" altLang="fr-FR" sz="1800" dirty="0" err="1"/>
              <a:t>EuroMov</a:t>
            </a:r>
            <a:r>
              <a:rPr lang="fr-FR" altLang="fr-FR" sz="1800" dirty="0"/>
              <a:t> - Axe </a:t>
            </a:r>
            <a:r>
              <a:rPr lang="fr-FR" altLang="fr-FR" sz="1800" dirty="0" err="1"/>
              <a:t>Biomedical</a:t>
            </a:r>
            <a:r>
              <a:rPr lang="fr-FR" altLang="fr-FR" sz="1800" dirty="0"/>
              <a:t> Signal </a:t>
            </a:r>
            <a:r>
              <a:rPr lang="fr-FR" altLang="fr-FR" sz="1800" dirty="0" err="1"/>
              <a:t>Processing</a:t>
            </a:r>
            <a:r>
              <a:rPr lang="fr-FR" altLang="fr-FR" sz="1800" dirty="0"/>
              <a:t> 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Stefan </a:t>
            </a:r>
            <a:r>
              <a:rPr lang="fr-FR" altLang="fr-FR" sz="1800" dirty="0" err="1"/>
              <a:t>Janaqi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Vincent </a:t>
            </a:r>
            <a:r>
              <a:rPr lang="fr-FR" altLang="fr-FR" sz="1800" dirty="0" err="1"/>
              <a:t>Derozier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Pierre Jean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Gérard Dray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prenom.nom@mines-ales.fr</a:t>
            </a:r>
          </a:p>
        </p:txBody>
      </p:sp>
    </p:spTree>
    <p:extLst>
      <p:ext uri="{BB962C8B-B14F-4D97-AF65-F5344CB8AC3E}">
        <p14:creationId xmlns:p14="http://schemas.microsoft.com/office/powerpoint/2010/main" val="3434427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F0CFAED4-8569-4C13-A033-50353B8683ED}" type="slidenum">
              <a:rPr lang="fr-FR" altLang="fr-FR" sz="1200" smtClean="0">
                <a:solidFill>
                  <a:schemeClr val="tx2"/>
                </a:solidFill>
              </a:rPr>
              <a:pPr/>
              <a:t>45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Classification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762000"/>
          </a:xfrm>
        </p:spPr>
        <p:txBody>
          <a:bodyPr/>
          <a:lstStyle/>
          <a:p>
            <a:pPr marL="0" indent="192088"/>
            <a:r>
              <a:rPr lang="fr-FR" altLang="fr-FR"/>
              <a:t>Objectif : identifier les classes auxquelles appartiennent des objets à partir de traits descriptifs </a:t>
            </a:r>
          </a:p>
        </p:txBody>
      </p:sp>
      <p:graphicFrame>
        <p:nvGraphicFramePr>
          <p:cNvPr id="102406" name="Object 14"/>
          <p:cNvGraphicFramePr>
            <a:graphicFrameLocks noChangeAspect="1"/>
          </p:cNvGraphicFramePr>
          <p:nvPr/>
        </p:nvGraphicFramePr>
        <p:xfrm>
          <a:off x="747713" y="1924050"/>
          <a:ext cx="4000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4000500" imgH="1104900" progId="Equation.DSMT4">
                  <p:embed/>
                </p:oleObj>
              </mc:Choice>
              <mc:Fallback>
                <p:oleObj name="Equation" r:id="rId3" imgW="4000500" imgH="1104900" progId="Equation.DSMT4">
                  <p:embed/>
                  <p:pic>
                    <p:nvPicPr>
                      <p:cNvPr id="1024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924050"/>
                        <a:ext cx="4000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15"/>
          <p:cNvGraphicFramePr>
            <a:graphicFrameLocks noChangeAspect="1"/>
          </p:cNvGraphicFramePr>
          <p:nvPr/>
        </p:nvGraphicFramePr>
        <p:xfrm>
          <a:off x="747713" y="3454400"/>
          <a:ext cx="77866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7785100" imgH="736600" progId="Equation.DSMT4">
                  <p:embed/>
                </p:oleObj>
              </mc:Choice>
              <mc:Fallback>
                <p:oleObj name="Equation" r:id="rId5" imgW="7785100" imgH="736600" progId="Equation.DSMT4">
                  <p:embed/>
                  <p:pic>
                    <p:nvPicPr>
                      <p:cNvPr id="1024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454400"/>
                        <a:ext cx="77866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Object 16"/>
          <p:cNvGraphicFramePr>
            <a:graphicFrameLocks noChangeAspect="1"/>
          </p:cNvGraphicFramePr>
          <p:nvPr/>
        </p:nvGraphicFramePr>
        <p:xfrm>
          <a:off x="747713" y="4445000"/>
          <a:ext cx="71770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7175500" imgH="736600" progId="Equation.DSMT4">
                  <p:embed/>
                </p:oleObj>
              </mc:Choice>
              <mc:Fallback>
                <p:oleObj name="Equation" r:id="rId7" imgW="7175500" imgH="736600" progId="Equation.DSMT4">
                  <p:embed/>
                  <p:pic>
                    <p:nvPicPr>
                      <p:cNvPr id="1024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4445000"/>
                        <a:ext cx="71770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17"/>
          <p:cNvGraphicFramePr>
            <a:graphicFrameLocks noChangeAspect="1"/>
          </p:cNvGraphicFramePr>
          <p:nvPr/>
        </p:nvGraphicFramePr>
        <p:xfrm>
          <a:off x="747713" y="5562600"/>
          <a:ext cx="416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4165600" imgH="685800" progId="Equation.DSMT4">
                  <p:embed/>
                </p:oleObj>
              </mc:Choice>
              <mc:Fallback>
                <p:oleObj name="Equation" r:id="rId9" imgW="4165600" imgH="685800" progId="Equation.DSMT4">
                  <p:embed/>
                  <p:pic>
                    <p:nvPicPr>
                      <p:cNvPr id="1024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5562600"/>
                        <a:ext cx="4165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D448685C-7C47-4D2A-9290-F6AD137F0BBA}" type="slidenum">
              <a:rPr lang="fr-FR" altLang="fr-FR" sz="1200" smtClean="0">
                <a:solidFill>
                  <a:schemeClr val="tx2"/>
                </a:solidFill>
              </a:rPr>
              <a:pPr/>
              <a:t>46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034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Classification</a:t>
            </a:r>
          </a:p>
        </p:txBody>
      </p:sp>
      <p:sp>
        <p:nvSpPr>
          <p:cNvPr id="1034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762000"/>
          </a:xfrm>
        </p:spPr>
        <p:txBody>
          <a:bodyPr/>
          <a:lstStyle/>
          <a:p>
            <a:pPr marL="0" indent="192088"/>
            <a:r>
              <a:rPr lang="fr-FR" altLang="fr-FR"/>
              <a:t>Le but est de rechercher une fonction de classement F telle que </a:t>
            </a:r>
          </a:p>
          <a:p>
            <a:pPr marL="0" indent="192088">
              <a:buFont typeface="ZapfDingbats" pitchFamily="82" charset="2"/>
              <a:buNone/>
            </a:pPr>
            <a:r>
              <a:rPr lang="fr-FR" altLang="fr-FR"/>
              <a:t> soit une bonne approximation de Y.</a:t>
            </a:r>
          </a:p>
        </p:txBody>
      </p:sp>
      <p:graphicFrame>
        <p:nvGraphicFramePr>
          <p:cNvPr id="103430" name="Object 1034"/>
          <p:cNvGraphicFramePr>
            <a:graphicFrameLocks noChangeAspect="1"/>
          </p:cNvGraphicFramePr>
          <p:nvPr/>
        </p:nvGraphicFramePr>
        <p:xfrm>
          <a:off x="8197850" y="1423988"/>
          <a:ext cx="5588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3" imgW="558558" imgH="253890" progId="Equation.DSMT4">
                  <p:embed/>
                </p:oleObj>
              </mc:Choice>
              <mc:Fallback>
                <p:oleObj name="Equation" r:id="rId3" imgW="558558" imgH="253890" progId="Equation.DSMT4">
                  <p:embed/>
                  <p:pic>
                    <p:nvPicPr>
                      <p:cNvPr id="10343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1423988"/>
                        <a:ext cx="5588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1035"/>
          <p:cNvGraphicFramePr>
            <a:graphicFrameLocks noChangeAspect="1"/>
          </p:cNvGraphicFramePr>
          <p:nvPr/>
        </p:nvGraphicFramePr>
        <p:xfrm>
          <a:off x="2992438" y="3181350"/>
          <a:ext cx="2397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103431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3181350"/>
                        <a:ext cx="23971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Object 1036"/>
          <p:cNvGraphicFramePr>
            <a:graphicFrameLocks noChangeAspect="1"/>
          </p:cNvGraphicFramePr>
          <p:nvPr/>
        </p:nvGraphicFramePr>
        <p:xfrm>
          <a:off x="5970588" y="3146425"/>
          <a:ext cx="2016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7" imgW="203024" imgH="266469" progId="Equation.DSMT4">
                  <p:embed/>
                </p:oleObj>
              </mc:Choice>
              <mc:Fallback>
                <p:oleObj name="Equation" r:id="rId7" imgW="203024" imgH="266469" progId="Equation.DSMT4">
                  <p:embed/>
                  <p:pic>
                    <p:nvPicPr>
                      <p:cNvPr id="103432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3146425"/>
                        <a:ext cx="20161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3" name="Object 1037"/>
          <p:cNvGraphicFramePr>
            <a:graphicFrameLocks noChangeAspect="1"/>
          </p:cNvGraphicFramePr>
          <p:nvPr/>
        </p:nvGraphicFramePr>
        <p:xfrm>
          <a:off x="4510088" y="4916488"/>
          <a:ext cx="1905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9" imgW="190335" imgH="266469" progId="Equation.DSMT4">
                  <p:embed/>
                </p:oleObj>
              </mc:Choice>
              <mc:Fallback>
                <p:oleObj name="Equation" r:id="rId9" imgW="190335" imgH="266469" progId="Equation.DSMT4">
                  <p:embed/>
                  <p:pic>
                    <p:nvPicPr>
                      <p:cNvPr id="103433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4916488"/>
                        <a:ext cx="1905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4" name="Object 1038"/>
          <p:cNvGraphicFramePr>
            <a:graphicFrameLocks noChangeAspect="1"/>
          </p:cNvGraphicFramePr>
          <p:nvPr/>
        </p:nvGraphicFramePr>
        <p:xfrm>
          <a:off x="4419600" y="2967038"/>
          <a:ext cx="2286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11" imgW="228501" imgH="253890" progId="Equation.DSMT4">
                  <p:embed/>
                </p:oleObj>
              </mc:Choice>
              <mc:Fallback>
                <p:oleObj name="Equation" r:id="rId11" imgW="228501" imgH="253890" progId="Equation.DSMT4">
                  <p:embed/>
                  <p:pic>
                    <p:nvPicPr>
                      <p:cNvPr id="103434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67038"/>
                        <a:ext cx="2286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5" name="Object 1039"/>
          <p:cNvGraphicFramePr>
            <a:graphicFrameLocks noChangeAspect="1"/>
          </p:cNvGraphicFramePr>
          <p:nvPr/>
        </p:nvGraphicFramePr>
        <p:xfrm>
          <a:off x="3297238" y="4154488"/>
          <a:ext cx="201612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3" imgW="203024" imgH="253780" progId="Equation.DSMT4">
                  <p:embed/>
                </p:oleObj>
              </mc:Choice>
              <mc:Fallback>
                <p:oleObj name="Equation" r:id="rId13" imgW="203024" imgH="253780" progId="Equation.DSMT4">
                  <p:embed/>
                  <p:pic>
                    <p:nvPicPr>
                      <p:cNvPr id="103435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154488"/>
                        <a:ext cx="201612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6" name="Object 1040"/>
          <p:cNvGraphicFramePr>
            <a:graphicFrameLocks noChangeAspect="1"/>
          </p:cNvGraphicFramePr>
          <p:nvPr/>
        </p:nvGraphicFramePr>
        <p:xfrm>
          <a:off x="5734050" y="4154488"/>
          <a:ext cx="176213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5" imgW="177569" imgH="253670" progId="Equation.DSMT4">
                  <p:embed/>
                </p:oleObj>
              </mc:Choice>
              <mc:Fallback>
                <p:oleObj name="Equation" r:id="rId15" imgW="177569" imgH="253670" progId="Equation.DSMT4">
                  <p:embed/>
                  <p:pic>
                    <p:nvPicPr>
                      <p:cNvPr id="103436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4154488"/>
                        <a:ext cx="176213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7" name="Line 1041"/>
          <p:cNvSpPr>
            <a:spLocks noChangeShapeType="1"/>
          </p:cNvSpPr>
          <p:nvPr/>
        </p:nvSpPr>
        <p:spPr bwMode="auto">
          <a:xfrm>
            <a:off x="3505200" y="3295650"/>
            <a:ext cx="2209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8" name="Line 1043"/>
          <p:cNvSpPr>
            <a:spLocks noChangeShapeType="1"/>
          </p:cNvSpPr>
          <p:nvPr/>
        </p:nvSpPr>
        <p:spPr bwMode="auto">
          <a:xfrm>
            <a:off x="3200400" y="3524250"/>
            <a:ext cx="1143000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9" name="Line 1044"/>
          <p:cNvSpPr>
            <a:spLocks noChangeShapeType="1"/>
          </p:cNvSpPr>
          <p:nvPr/>
        </p:nvSpPr>
        <p:spPr bwMode="auto">
          <a:xfrm flipH="1">
            <a:off x="4876800" y="3448050"/>
            <a:ext cx="1066800" cy="1371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Méthodes de classification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402310" cy="4485884"/>
          </a:xfrm>
        </p:spPr>
        <p:txBody>
          <a:bodyPr>
            <a:normAutofit/>
          </a:bodyPr>
          <a:lstStyle/>
          <a:p>
            <a:r>
              <a:rPr lang="fr-FR" altLang="fr-FR" dirty="0"/>
              <a:t>4 grandes catégories de méthodes de classification</a:t>
            </a:r>
          </a:p>
          <a:p>
            <a:pPr lvl="1"/>
            <a:r>
              <a:rPr lang="fr-FR" altLang="fr-FR" sz="1800" dirty="0"/>
              <a:t>Distances - exemple : k plus proches voisins</a:t>
            </a:r>
          </a:p>
          <a:p>
            <a:pPr lvl="1"/>
            <a:r>
              <a:rPr lang="fr-FR" altLang="fr-FR" sz="1800" dirty="0"/>
              <a:t>Probabiliste - exemple : </a:t>
            </a:r>
            <a:r>
              <a:rPr lang="fr-FR" altLang="fr-FR" sz="1800" dirty="0" err="1"/>
              <a:t>Naives</a:t>
            </a:r>
            <a:r>
              <a:rPr lang="fr-FR" altLang="fr-FR" sz="1800" dirty="0"/>
              <a:t> Bayes</a:t>
            </a:r>
          </a:p>
          <a:p>
            <a:pPr lvl="1"/>
            <a:r>
              <a:rPr lang="fr-FR" altLang="fr-FR" sz="1800" dirty="0"/>
              <a:t>Arbres de décision - exemple : ID3</a:t>
            </a:r>
          </a:p>
          <a:p>
            <a:pPr lvl="1"/>
            <a:r>
              <a:rPr lang="fr-FR" altLang="fr-FR" sz="1800" dirty="0"/>
              <a:t>Distances et optimisation - exemple : machines à vecteurs de support</a:t>
            </a:r>
          </a:p>
          <a:p>
            <a:pPr lvl="1"/>
            <a:endParaRPr lang="fr-FR" altLang="fr-FR" sz="1800" dirty="0"/>
          </a:p>
          <a:p>
            <a:pPr lvl="1"/>
            <a:endParaRPr lang="fr-FR" altLang="fr-FR" sz="1800" dirty="0"/>
          </a:p>
          <a:p>
            <a:r>
              <a:rPr lang="fr-FR" altLang="fr-FR" dirty="0"/>
              <a:t>Il existe un nombre important de méthodes de classification basées sur ces 4 catégories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76200"/>
            <a:ext cx="9076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i="1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11211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D22FCA10-9B70-4784-8A47-041C9331CD1D}" type="slidenum">
              <a:rPr lang="fr-FR" altLang="fr-FR" sz="1200" smtClean="0">
                <a:solidFill>
                  <a:schemeClr val="tx2"/>
                </a:solidFill>
              </a:rPr>
              <a:pPr/>
              <a:t>48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Algorithme des k plus proches voisins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fr-FR" altLang="fr-FR"/>
              <a:t>On considère l'espace de n points de dimension p suivant :</a:t>
            </a:r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r>
              <a:rPr lang="fr-FR" altLang="fr-FR"/>
              <a:t>A chaque point est associée une classe connue à l’avance</a:t>
            </a:r>
          </a:p>
          <a:p>
            <a:pPr marL="0" indent="192088"/>
            <a:r>
              <a:rPr lang="fr-FR" altLang="fr-FR"/>
              <a:t>Soit                                        un point que l’on souhaite classifier</a:t>
            </a:r>
          </a:p>
          <a:p>
            <a:pPr marL="0" indent="192088"/>
            <a:r>
              <a:rPr lang="fr-FR" altLang="fr-FR"/>
              <a:t>On calcule toutes les distances entre le point X</a:t>
            </a:r>
            <a:r>
              <a:rPr lang="fr-FR" altLang="fr-FR" baseline="-25000"/>
              <a:t>T</a:t>
            </a:r>
            <a:r>
              <a:rPr lang="fr-FR" altLang="fr-FR"/>
              <a:t> et les n points de l’espace</a:t>
            </a:r>
          </a:p>
          <a:p>
            <a:pPr marL="0" indent="192088"/>
            <a:r>
              <a:rPr lang="fr-FR" altLang="fr-FR"/>
              <a:t>On conserve les k points les plus proches de X</a:t>
            </a:r>
            <a:r>
              <a:rPr lang="fr-FR" altLang="fr-FR" baseline="-25000"/>
              <a:t>T</a:t>
            </a:r>
            <a:r>
              <a:rPr lang="fr-FR" altLang="fr-FR"/>
              <a:t> </a:t>
            </a:r>
          </a:p>
          <a:p>
            <a:pPr marL="0" indent="192088"/>
            <a:r>
              <a:rPr lang="fr-FR" altLang="fr-FR"/>
              <a:t>La classe majoritaire dans l’ensemble de ces k points est attribuée à X</a:t>
            </a:r>
            <a:r>
              <a:rPr lang="fr-FR" altLang="fr-FR" baseline="-25000"/>
              <a:t>T</a:t>
            </a:r>
            <a:r>
              <a:rPr lang="fr-FR" altLang="fr-FR"/>
              <a:t> </a:t>
            </a:r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76200" y="76200"/>
            <a:ext cx="9076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i="1" dirty="0"/>
              <a:t>Classification</a:t>
            </a:r>
          </a:p>
        </p:txBody>
      </p:sp>
      <p:grpSp>
        <p:nvGrpSpPr>
          <p:cNvPr id="104454" name="Group 5"/>
          <p:cNvGrpSpPr>
            <a:grpSpLocks/>
          </p:cNvGrpSpPr>
          <p:nvPr/>
        </p:nvGrpSpPr>
        <p:grpSpPr bwMode="auto">
          <a:xfrm>
            <a:off x="2514600" y="1447800"/>
            <a:ext cx="3657600" cy="2286000"/>
            <a:chOff x="480" y="1104"/>
            <a:chExt cx="2304" cy="1440"/>
          </a:xfrm>
        </p:grpSpPr>
        <p:graphicFrame>
          <p:nvGraphicFramePr>
            <p:cNvPr id="104456" name="Object 6"/>
            <p:cNvGraphicFramePr>
              <a:graphicFrameLocks noChangeAspect="1"/>
            </p:cNvGraphicFramePr>
            <p:nvPr/>
          </p:nvGraphicFramePr>
          <p:xfrm>
            <a:off x="480" y="1104"/>
            <a:ext cx="2304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3" imgW="3657600" imgH="2260600" progId="Equation.DSMT4">
                    <p:embed/>
                  </p:oleObj>
                </mc:Choice>
                <mc:Fallback>
                  <p:oleObj name="Equation" r:id="rId3" imgW="3657600" imgH="2260600" progId="Equation.DSMT4">
                    <p:embed/>
                    <p:pic>
                      <p:nvPicPr>
                        <p:cNvPr id="10445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104"/>
                          <a:ext cx="2304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57" name="Line 7"/>
            <p:cNvSpPr>
              <a:spLocks noChangeShapeType="1"/>
            </p:cNvSpPr>
            <p:nvPr/>
          </p:nvSpPr>
          <p:spPr bwMode="auto">
            <a:xfrm>
              <a:off x="1200" y="129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58" name="Line 8"/>
            <p:cNvSpPr>
              <a:spLocks noChangeShapeType="1"/>
            </p:cNvSpPr>
            <p:nvPr/>
          </p:nvSpPr>
          <p:spPr bwMode="auto">
            <a:xfrm>
              <a:off x="1200" y="2544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59" name="Line 9"/>
            <p:cNvSpPr>
              <a:spLocks noChangeShapeType="1"/>
            </p:cNvSpPr>
            <p:nvPr/>
          </p:nvSpPr>
          <p:spPr bwMode="auto">
            <a:xfrm flipV="1">
              <a:off x="1200" y="1296"/>
              <a:ext cx="0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60" name="Line 10"/>
            <p:cNvSpPr>
              <a:spLocks noChangeShapeType="1"/>
            </p:cNvSpPr>
            <p:nvPr/>
          </p:nvSpPr>
          <p:spPr bwMode="auto">
            <a:xfrm flipV="1">
              <a:off x="2784" y="1296"/>
              <a:ext cx="0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aphicFrame>
        <p:nvGraphicFramePr>
          <p:cNvPr id="104455" name="Object 11"/>
          <p:cNvGraphicFramePr>
            <a:graphicFrameLocks noChangeAspect="1"/>
          </p:cNvGraphicFramePr>
          <p:nvPr/>
        </p:nvGraphicFramePr>
        <p:xfrm>
          <a:off x="990600" y="4343400"/>
          <a:ext cx="27559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2755900" imgH="342900" progId="Equation.DSMT4">
                  <p:embed/>
                </p:oleObj>
              </mc:Choice>
              <mc:Fallback>
                <p:oleObj name="Equation" r:id="rId5" imgW="2755900" imgH="342900" progId="Equation.DSMT4">
                  <p:embed/>
                  <p:pic>
                    <p:nvPicPr>
                      <p:cNvPr id="1044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27559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A4A92012-AC0D-4A68-A11B-60CADFF29855}" type="slidenum">
              <a:rPr lang="fr-FR" altLang="fr-FR" sz="1200" smtClean="0">
                <a:solidFill>
                  <a:schemeClr val="tx2"/>
                </a:solidFill>
              </a:rPr>
              <a:pPr/>
              <a:t>49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Algorithme des k plus proches voisins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fr-FR" altLang="fr-FR"/>
              <a:t>Exemple :</a:t>
            </a:r>
          </a:p>
        </p:txBody>
      </p:sp>
      <p:sp>
        <p:nvSpPr>
          <p:cNvPr id="105478" name="Line 13"/>
          <p:cNvSpPr>
            <a:spLocks noChangeShapeType="1"/>
          </p:cNvSpPr>
          <p:nvPr/>
        </p:nvSpPr>
        <p:spPr bwMode="auto">
          <a:xfrm>
            <a:off x="2590800" y="1828800"/>
            <a:ext cx="0" cy="3276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479" name="Line 14"/>
          <p:cNvSpPr>
            <a:spLocks noChangeShapeType="1"/>
          </p:cNvSpPr>
          <p:nvPr/>
        </p:nvSpPr>
        <p:spPr bwMode="auto">
          <a:xfrm flipH="1">
            <a:off x="2362200" y="4953000"/>
            <a:ext cx="401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480" name="Oval 15"/>
          <p:cNvSpPr>
            <a:spLocks noChangeArrowheads="1"/>
          </p:cNvSpPr>
          <p:nvPr/>
        </p:nvSpPr>
        <p:spPr bwMode="auto">
          <a:xfrm>
            <a:off x="3124200" y="2971800"/>
            <a:ext cx="152400" cy="1524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1" name="Oval 16"/>
          <p:cNvSpPr>
            <a:spLocks noChangeArrowheads="1"/>
          </p:cNvSpPr>
          <p:nvPr/>
        </p:nvSpPr>
        <p:spPr bwMode="auto">
          <a:xfrm>
            <a:off x="3505200" y="3124200"/>
            <a:ext cx="152400" cy="1524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2" name="Oval 17"/>
          <p:cNvSpPr>
            <a:spLocks noChangeArrowheads="1"/>
          </p:cNvSpPr>
          <p:nvPr/>
        </p:nvSpPr>
        <p:spPr bwMode="auto">
          <a:xfrm>
            <a:off x="3276600" y="3733800"/>
            <a:ext cx="152400" cy="1524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3" name="Oval 18"/>
          <p:cNvSpPr>
            <a:spLocks noChangeArrowheads="1"/>
          </p:cNvSpPr>
          <p:nvPr/>
        </p:nvSpPr>
        <p:spPr bwMode="auto">
          <a:xfrm>
            <a:off x="3886200" y="3733800"/>
            <a:ext cx="152400" cy="1524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4" name="Oval 19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5" name="Oval 20"/>
          <p:cNvSpPr>
            <a:spLocks noChangeArrowheads="1"/>
          </p:cNvSpPr>
          <p:nvPr/>
        </p:nvSpPr>
        <p:spPr bwMode="auto">
          <a:xfrm>
            <a:off x="3962400" y="2514600"/>
            <a:ext cx="152400" cy="1524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6" name="Rectangle 21"/>
          <p:cNvSpPr>
            <a:spLocks noChangeArrowheads="1"/>
          </p:cNvSpPr>
          <p:nvPr/>
        </p:nvSpPr>
        <p:spPr bwMode="auto">
          <a:xfrm>
            <a:off x="3581400" y="45720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7" name="Rectangle 22"/>
          <p:cNvSpPr>
            <a:spLocks noChangeArrowheads="1"/>
          </p:cNvSpPr>
          <p:nvPr/>
        </p:nvSpPr>
        <p:spPr bwMode="auto">
          <a:xfrm>
            <a:off x="3657600" y="28194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8" name="Rectangle 23"/>
          <p:cNvSpPr>
            <a:spLocks noChangeArrowheads="1"/>
          </p:cNvSpPr>
          <p:nvPr/>
        </p:nvSpPr>
        <p:spPr bwMode="auto">
          <a:xfrm>
            <a:off x="4724400" y="40386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89" name="Rectangle 24"/>
          <p:cNvSpPr>
            <a:spLocks noChangeArrowheads="1"/>
          </p:cNvSpPr>
          <p:nvPr/>
        </p:nvSpPr>
        <p:spPr bwMode="auto">
          <a:xfrm>
            <a:off x="4724400" y="29718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90" name="Rectangle 25"/>
          <p:cNvSpPr>
            <a:spLocks noChangeArrowheads="1"/>
          </p:cNvSpPr>
          <p:nvPr/>
        </p:nvSpPr>
        <p:spPr bwMode="auto">
          <a:xfrm>
            <a:off x="4724400" y="35052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91" name="Rectangle 26"/>
          <p:cNvSpPr>
            <a:spLocks noChangeArrowheads="1"/>
          </p:cNvSpPr>
          <p:nvPr/>
        </p:nvSpPr>
        <p:spPr bwMode="auto">
          <a:xfrm>
            <a:off x="5105400" y="41148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92" name="Rectangle 27"/>
          <p:cNvSpPr>
            <a:spLocks noChangeArrowheads="1"/>
          </p:cNvSpPr>
          <p:nvPr/>
        </p:nvSpPr>
        <p:spPr bwMode="auto">
          <a:xfrm>
            <a:off x="4495800" y="45720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93" name="Rectangle 28"/>
          <p:cNvSpPr>
            <a:spLocks noChangeArrowheads="1"/>
          </p:cNvSpPr>
          <p:nvPr/>
        </p:nvSpPr>
        <p:spPr bwMode="auto">
          <a:xfrm>
            <a:off x="4038600" y="41910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94" name="Rectangle 29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05495" name="Rectangle 30"/>
          <p:cNvSpPr>
            <a:spLocks noChangeArrowheads="1"/>
          </p:cNvSpPr>
          <p:nvPr/>
        </p:nvSpPr>
        <p:spPr bwMode="auto">
          <a:xfrm>
            <a:off x="2971800" y="3429000"/>
            <a:ext cx="152400" cy="152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grpSp>
        <p:nvGrpSpPr>
          <p:cNvPr id="105496" name="Group 34"/>
          <p:cNvGrpSpPr>
            <a:grpSpLocks/>
          </p:cNvGrpSpPr>
          <p:nvPr/>
        </p:nvGrpSpPr>
        <p:grpSpPr bwMode="auto">
          <a:xfrm>
            <a:off x="4191000" y="3505200"/>
            <a:ext cx="304800" cy="304800"/>
            <a:chOff x="3840" y="2112"/>
            <a:chExt cx="192" cy="192"/>
          </a:xfrm>
        </p:grpSpPr>
        <p:sp>
          <p:nvSpPr>
            <p:cNvPr id="105503" name="Line 31"/>
            <p:cNvSpPr>
              <a:spLocks noChangeShapeType="1"/>
            </p:cNvSpPr>
            <p:nvPr/>
          </p:nvSpPr>
          <p:spPr bwMode="auto">
            <a:xfrm flipV="1">
              <a:off x="3840" y="2112"/>
              <a:ext cx="192" cy="19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504" name="Line 32"/>
            <p:cNvSpPr>
              <a:spLocks noChangeShapeType="1"/>
            </p:cNvSpPr>
            <p:nvPr/>
          </p:nvSpPr>
          <p:spPr bwMode="auto">
            <a:xfrm>
              <a:off x="3840" y="2112"/>
              <a:ext cx="192" cy="19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5497" name="Line 33"/>
          <p:cNvSpPr>
            <a:spLocks noChangeShapeType="1"/>
          </p:cNvSpPr>
          <p:nvPr/>
        </p:nvSpPr>
        <p:spPr bwMode="auto">
          <a:xfrm flipV="1">
            <a:off x="4343400" y="3581400"/>
            <a:ext cx="3810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498" name="Line 35"/>
          <p:cNvSpPr>
            <a:spLocks noChangeShapeType="1"/>
          </p:cNvSpPr>
          <p:nvPr/>
        </p:nvSpPr>
        <p:spPr bwMode="auto">
          <a:xfrm flipH="1" flipV="1">
            <a:off x="4343400" y="34290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499" name="Line 36"/>
          <p:cNvSpPr>
            <a:spLocks noChangeShapeType="1"/>
          </p:cNvSpPr>
          <p:nvPr/>
        </p:nvSpPr>
        <p:spPr bwMode="auto">
          <a:xfrm flipH="1">
            <a:off x="4038600" y="3657600"/>
            <a:ext cx="304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500" name="Line 37"/>
          <p:cNvSpPr>
            <a:spLocks noChangeShapeType="1"/>
          </p:cNvSpPr>
          <p:nvPr/>
        </p:nvSpPr>
        <p:spPr bwMode="auto">
          <a:xfrm>
            <a:off x="4343400" y="3657600"/>
            <a:ext cx="381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501" name="Line 38"/>
          <p:cNvSpPr>
            <a:spLocks noChangeShapeType="1"/>
          </p:cNvSpPr>
          <p:nvPr/>
        </p:nvSpPr>
        <p:spPr bwMode="auto">
          <a:xfrm flipH="1">
            <a:off x="4114800" y="3657600"/>
            <a:ext cx="228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502" name="Text Box 40"/>
          <p:cNvSpPr txBox="1">
            <a:spLocks noChangeArrowheads="1"/>
          </p:cNvSpPr>
          <p:nvPr/>
        </p:nvSpPr>
        <p:spPr bwMode="auto">
          <a:xfrm>
            <a:off x="1295400" y="5638800"/>
            <a:ext cx="7104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el-GR" altLang="fr-FR" sz="2000"/>
              <a:t>Si k=3 le nouveau point sera associé à la classe des cercles</a:t>
            </a:r>
          </a:p>
          <a:p>
            <a:pPr algn="just"/>
            <a:r>
              <a:rPr lang="el-GR" altLang="fr-FR" sz="2000"/>
              <a:t>Si k=5 le nouveau point sera associé à la classe des carrés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Une histoire ancienne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87850"/>
          </a:xfrm>
        </p:spPr>
        <p:txBody>
          <a:bodyPr/>
          <a:lstStyle/>
          <a:p>
            <a:pPr marL="192087" indent="0">
              <a:buNone/>
            </a:pPr>
            <a:r>
              <a:rPr lang="fr-FR" altLang="fr-FR" dirty="0"/>
              <a:t>John Snow </a:t>
            </a:r>
          </a:p>
          <a:p>
            <a:pPr marL="192087" indent="0">
              <a:buNone/>
            </a:pPr>
            <a:r>
              <a:rPr lang="fr-FR" altLang="fr-FR" dirty="0"/>
              <a:t>Épidémie de choléra de Broad Street (1854)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27A01F2D-F3C1-4E51-A730-04319162CAC2}" type="slidenum">
              <a:rPr lang="fr-FR" altLang="fr-FR" sz="1200" smtClean="0">
                <a:solidFill>
                  <a:schemeClr val="tx2"/>
                </a:solidFill>
              </a:rPr>
              <a:pPr/>
              <a:t>5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5056188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05050"/>
            <a:ext cx="3505200" cy="3505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1905000" cy="267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C2BC1958-900E-40B4-9DC2-F415EEEB1FE9}" type="slidenum">
              <a:rPr lang="fr-FR" altLang="fr-FR" sz="1200" smtClean="0">
                <a:solidFill>
                  <a:schemeClr val="tx2"/>
                </a:solidFill>
              </a:rPr>
              <a:pPr/>
              <a:t>50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fr-FR" altLang="fr-FR"/>
              <a:t>Un arbre de décision est une représentation graphique d’une procédure de classification</a:t>
            </a:r>
          </a:p>
          <a:p>
            <a:pPr marL="0" indent="192088"/>
            <a:endParaRPr lang="fr-FR" altLang="fr-FR"/>
          </a:p>
          <a:p>
            <a:pPr marL="0" indent="192088"/>
            <a:r>
              <a:rPr lang="fr-FR" altLang="fr-FR"/>
              <a:t>Un arbre de décision peut être traduit sous forme de règles de décision</a:t>
            </a:r>
          </a:p>
          <a:p>
            <a:pPr marL="0" indent="192088"/>
            <a:endParaRPr lang="fr-FR" altLang="fr-FR"/>
          </a:p>
          <a:p>
            <a:pPr marL="0" indent="192088"/>
            <a:r>
              <a:rPr lang="fr-FR" altLang="fr-FR"/>
              <a:t>Exemple :</a:t>
            </a:r>
          </a:p>
          <a:p>
            <a:pPr marL="0" indent="192088"/>
            <a:endParaRPr lang="fr-FR" altLang="fr-FR"/>
          </a:p>
        </p:txBody>
      </p:sp>
      <p:sp>
        <p:nvSpPr>
          <p:cNvPr id="116742" name="Rectangle 5"/>
          <p:cNvSpPr>
            <a:spLocks noChangeArrowheads="1"/>
          </p:cNvSpPr>
          <p:nvPr/>
        </p:nvSpPr>
        <p:spPr bwMode="auto">
          <a:xfrm>
            <a:off x="1600200" y="3352800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Température &lt; 37,5°</a:t>
            </a:r>
          </a:p>
        </p:txBody>
      </p:sp>
      <p:sp>
        <p:nvSpPr>
          <p:cNvPr id="116743" name="Rectangle 6"/>
          <p:cNvSpPr>
            <a:spLocks noChangeArrowheads="1"/>
          </p:cNvSpPr>
          <p:nvPr/>
        </p:nvSpPr>
        <p:spPr bwMode="auto">
          <a:xfrm>
            <a:off x="609600" y="4648200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Gorge irritée</a:t>
            </a:r>
          </a:p>
        </p:txBody>
      </p:sp>
      <p:sp>
        <p:nvSpPr>
          <p:cNvPr id="116744" name="Rectangle 7"/>
          <p:cNvSpPr>
            <a:spLocks noChangeArrowheads="1"/>
          </p:cNvSpPr>
          <p:nvPr/>
        </p:nvSpPr>
        <p:spPr bwMode="auto">
          <a:xfrm>
            <a:off x="3341688" y="4724400"/>
            <a:ext cx="773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16745" name="Line 8"/>
          <p:cNvSpPr>
            <a:spLocks noChangeShapeType="1"/>
          </p:cNvSpPr>
          <p:nvPr/>
        </p:nvSpPr>
        <p:spPr bwMode="auto">
          <a:xfrm flipH="1">
            <a:off x="1524000" y="37338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746" name="Line 9"/>
          <p:cNvSpPr>
            <a:spLocks noChangeShapeType="1"/>
          </p:cNvSpPr>
          <p:nvPr/>
        </p:nvSpPr>
        <p:spPr bwMode="auto">
          <a:xfrm>
            <a:off x="2514600" y="37338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747" name="Rectangle 10"/>
          <p:cNvSpPr>
            <a:spLocks noChangeArrowheads="1"/>
          </p:cNvSpPr>
          <p:nvPr/>
        </p:nvSpPr>
        <p:spPr bwMode="auto">
          <a:xfrm>
            <a:off x="1590675" y="40386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6748" name="Rectangle 11"/>
          <p:cNvSpPr>
            <a:spLocks noChangeArrowheads="1"/>
          </p:cNvSpPr>
          <p:nvPr/>
        </p:nvSpPr>
        <p:spPr bwMode="auto">
          <a:xfrm>
            <a:off x="3048000" y="40386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16749" name="Rectangle 12"/>
          <p:cNvSpPr>
            <a:spLocks noChangeArrowheads="1"/>
          </p:cNvSpPr>
          <p:nvPr/>
        </p:nvSpPr>
        <p:spPr bwMode="auto">
          <a:xfrm>
            <a:off x="2136775" y="6019800"/>
            <a:ext cx="121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Bien portant</a:t>
            </a:r>
          </a:p>
        </p:txBody>
      </p:sp>
      <p:sp>
        <p:nvSpPr>
          <p:cNvPr id="116750" name="Line 13"/>
          <p:cNvSpPr>
            <a:spLocks noChangeShapeType="1"/>
          </p:cNvSpPr>
          <p:nvPr/>
        </p:nvSpPr>
        <p:spPr bwMode="auto">
          <a:xfrm flipH="1">
            <a:off x="533400" y="50292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751" name="Line 14"/>
          <p:cNvSpPr>
            <a:spLocks noChangeShapeType="1"/>
          </p:cNvSpPr>
          <p:nvPr/>
        </p:nvSpPr>
        <p:spPr bwMode="auto">
          <a:xfrm>
            <a:off x="1524000" y="50292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752" name="Rectangle 15"/>
          <p:cNvSpPr>
            <a:spLocks noChangeArrowheads="1"/>
          </p:cNvSpPr>
          <p:nvPr/>
        </p:nvSpPr>
        <p:spPr bwMode="auto">
          <a:xfrm>
            <a:off x="544513" y="52578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6753" name="Rectangle 16"/>
          <p:cNvSpPr>
            <a:spLocks noChangeArrowheads="1"/>
          </p:cNvSpPr>
          <p:nvPr/>
        </p:nvSpPr>
        <p:spPr bwMode="auto">
          <a:xfrm>
            <a:off x="2001838" y="5257800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16754" name="Rectangle 17"/>
          <p:cNvSpPr>
            <a:spLocks noChangeArrowheads="1"/>
          </p:cNvSpPr>
          <p:nvPr/>
        </p:nvSpPr>
        <p:spPr bwMode="auto">
          <a:xfrm>
            <a:off x="76200" y="6019800"/>
            <a:ext cx="773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16755" name="Rectangle 18"/>
          <p:cNvSpPr>
            <a:spLocks noChangeArrowheads="1"/>
          </p:cNvSpPr>
          <p:nvPr/>
        </p:nvSpPr>
        <p:spPr bwMode="auto">
          <a:xfrm>
            <a:off x="3505200" y="5257800"/>
            <a:ext cx="5562600" cy="9334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el-GR" altLang="fr-FR" sz="1600"/>
              <a:t>Si T° &lt; 37,5 ET Gorge irritée ALORS Malade</a:t>
            </a:r>
          </a:p>
          <a:p>
            <a:pPr algn="just"/>
            <a:r>
              <a:rPr lang="el-GR" altLang="fr-FR" sz="1600"/>
              <a:t>Si T° &lt; 37,5 ET NON(Gorge irritée) ALORS Bien portant</a:t>
            </a:r>
          </a:p>
          <a:p>
            <a:pPr algn="just"/>
            <a:r>
              <a:rPr lang="el-GR" altLang="fr-FR" sz="1600"/>
              <a:t>Si NON(T° &lt; 37,5) ALORS Malade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F540E63-A4F2-42D9-B7D3-832AA0840264}" type="slidenum">
              <a:rPr lang="fr-FR" altLang="fr-FR" sz="1200" smtClean="0">
                <a:solidFill>
                  <a:schemeClr val="tx2"/>
                </a:solidFill>
              </a:rPr>
              <a:pPr/>
              <a:t>51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fr-FR" altLang="fr-FR" dirty="0"/>
              <a:t>Un arbre de décision est un arbre au sens informatique du terme.</a:t>
            </a:r>
          </a:p>
          <a:p>
            <a:pPr lvl="1"/>
            <a:r>
              <a:rPr lang="fr-FR" altLang="fr-FR" dirty="0"/>
              <a:t>Chaque nœud interne test un caractère</a:t>
            </a:r>
          </a:p>
          <a:p>
            <a:pPr lvl="1"/>
            <a:r>
              <a:rPr lang="fr-FR" altLang="fr-FR" dirty="0"/>
              <a:t>Chaque branche correspond à une valeur d’un caractère</a:t>
            </a:r>
          </a:p>
          <a:p>
            <a:pPr lvl="1"/>
            <a:r>
              <a:rPr lang="fr-FR" altLang="fr-FR" dirty="0"/>
              <a:t>Chaque nœud feuille est une classe</a:t>
            </a:r>
          </a:p>
          <a:p>
            <a:pPr marL="0" indent="192088"/>
            <a:endParaRPr lang="fr-FR" altLang="fr-FR" dirty="0"/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3707904" y="2924944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Température &lt; 37,5°</a:t>
            </a:r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2717304" y="4220344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Gorge irritée</a:t>
            </a: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5449392" y="4296544"/>
            <a:ext cx="773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17769" name="Line 8"/>
          <p:cNvSpPr>
            <a:spLocks noChangeShapeType="1"/>
          </p:cNvSpPr>
          <p:nvPr/>
        </p:nvSpPr>
        <p:spPr bwMode="auto">
          <a:xfrm flipH="1">
            <a:off x="3631704" y="3305944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0" name="Line 9"/>
          <p:cNvSpPr>
            <a:spLocks noChangeShapeType="1"/>
          </p:cNvSpPr>
          <p:nvPr/>
        </p:nvSpPr>
        <p:spPr bwMode="auto">
          <a:xfrm>
            <a:off x="4622304" y="3305944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1" name="Rectangle 10"/>
          <p:cNvSpPr>
            <a:spLocks noChangeArrowheads="1"/>
          </p:cNvSpPr>
          <p:nvPr/>
        </p:nvSpPr>
        <p:spPr bwMode="auto">
          <a:xfrm>
            <a:off x="3698379" y="3610744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7772" name="Rectangle 11"/>
          <p:cNvSpPr>
            <a:spLocks noChangeArrowheads="1"/>
          </p:cNvSpPr>
          <p:nvPr/>
        </p:nvSpPr>
        <p:spPr bwMode="auto">
          <a:xfrm>
            <a:off x="5155704" y="3610744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17773" name="Rectangle 12"/>
          <p:cNvSpPr>
            <a:spLocks noChangeArrowheads="1"/>
          </p:cNvSpPr>
          <p:nvPr/>
        </p:nvSpPr>
        <p:spPr bwMode="auto">
          <a:xfrm>
            <a:off x="4244479" y="5591944"/>
            <a:ext cx="121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Bien portant</a:t>
            </a:r>
          </a:p>
        </p:txBody>
      </p:sp>
      <p:sp>
        <p:nvSpPr>
          <p:cNvPr id="117774" name="Line 13"/>
          <p:cNvSpPr>
            <a:spLocks noChangeShapeType="1"/>
          </p:cNvSpPr>
          <p:nvPr/>
        </p:nvSpPr>
        <p:spPr bwMode="auto">
          <a:xfrm flipH="1">
            <a:off x="2641104" y="4601344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5" name="Line 14"/>
          <p:cNvSpPr>
            <a:spLocks noChangeShapeType="1"/>
          </p:cNvSpPr>
          <p:nvPr/>
        </p:nvSpPr>
        <p:spPr bwMode="auto">
          <a:xfrm>
            <a:off x="3631704" y="4601344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6" name="Rectangle 15"/>
          <p:cNvSpPr>
            <a:spLocks noChangeArrowheads="1"/>
          </p:cNvSpPr>
          <p:nvPr/>
        </p:nvSpPr>
        <p:spPr bwMode="auto">
          <a:xfrm>
            <a:off x="2652217" y="4829944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7777" name="Rectangle 16"/>
          <p:cNvSpPr>
            <a:spLocks noChangeArrowheads="1"/>
          </p:cNvSpPr>
          <p:nvPr/>
        </p:nvSpPr>
        <p:spPr bwMode="auto">
          <a:xfrm>
            <a:off x="4109542" y="4829944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17778" name="Rectangle 17"/>
          <p:cNvSpPr>
            <a:spLocks noChangeArrowheads="1"/>
          </p:cNvSpPr>
          <p:nvPr/>
        </p:nvSpPr>
        <p:spPr bwMode="auto">
          <a:xfrm>
            <a:off x="2183904" y="5591944"/>
            <a:ext cx="773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17780" name="Oval 19"/>
          <p:cNvSpPr>
            <a:spLocks noChangeArrowheads="1"/>
          </p:cNvSpPr>
          <p:nvPr/>
        </p:nvSpPr>
        <p:spPr bwMode="auto">
          <a:xfrm>
            <a:off x="3250704" y="2924944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Є</a:t>
            </a:r>
          </a:p>
        </p:txBody>
      </p:sp>
      <p:sp>
        <p:nvSpPr>
          <p:cNvPr id="117781" name="Oval 20"/>
          <p:cNvSpPr>
            <a:spLocks noChangeArrowheads="1"/>
          </p:cNvSpPr>
          <p:nvPr/>
        </p:nvSpPr>
        <p:spPr bwMode="auto">
          <a:xfrm>
            <a:off x="2183904" y="4220344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1</a:t>
            </a:r>
          </a:p>
        </p:txBody>
      </p:sp>
      <p:sp>
        <p:nvSpPr>
          <p:cNvPr id="117782" name="Oval 21"/>
          <p:cNvSpPr>
            <a:spLocks noChangeArrowheads="1"/>
          </p:cNvSpPr>
          <p:nvPr/>
        </p:nvSpPr>
        <p:spPr bwMode="auto">
          <a:xfrm>
            <a:off x="6222504" y="4220344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2</a:t>
            </a:r>
          </a:p>
        </p:txBody>
      </p:sp>
      <p:sp>
        <p:nvSpPr>
          <p:cNvPr id="117783" name="Oval 22"/>
          <p:cNvSpPr>
            <a:spLocks noChangeArrowheads="1"/>
          </p:cNvSpPr>
          <p:nvPr/>
        </p:nvSpPr>
        <p:spPr bwMode="auto">
          <a:xfrm>
            <a:off x="1726704" y="5515744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11</a:t>
            </a:r>
          </a:p>
        </p:txBody>
      </p:sp>
      <p:sp>
        <p:nvSpPr>
          <p:cNvPr id="117784" name="Oval 23"/>
          <p:cNvSpPr>
            <a:spLocks noChangeArrowheads="1"/>
          </p:cNvSpPr>
          <p:nvPr/>
        </p:nvSpPr>
        <p:spPr bwMode="auto">
          <a:xfrm>
            <a:off x="5460504" y="5515744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12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13286E63-801B-44DF-8359-4792AD2F729D}" type="slidenum">
              <a:rPr lang="fr-FR" altLang="fr-FR" sz="1200" smtClean="0">
                <a:solidFill>
                  <a:schemeClr val="tx2"/>
                </a:solidFill>
              </a:rPr>
              <a:pPr/>
              <a:t>52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el-GR" altLang="fr-FR"/>
              <a:t>Comment généré automatiquement un arbre à partir de données ?</a:t>
            </a:r>
            <a:endParaRPr lang="fr-FR" altLang="fr-FR"/>
          </a:p>
          <a:p>
            <a:pPr marL="0" indent="192088"/>
            <a:endParaRPr lang="fr-FR" altLang="fr-FR"/>
          </a:p>
          <a:p>
            <a:pPr marL="0" indent="192088"/>
            <a:r>
              <a:rPr lang="fr-FR" altLang="fr-FR"/>
              <a:t>Exemple :</a:t>
            </a:r>
          </a:p>
          <a:p>
            <a:pPr marL="0" indent="192088"/>
            <a:endParaRPr lang="fr-FR" altLang="fr-FR"/>
          </a:p>
        </p:txBody>
      </p:sp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6477000" y="2971800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Température &lt; 37,5°</a:t>
            </a:r>
          </a:p>
        </p:txBody>
      </p:sp>
      <p:sp>
        <p:nvSpPr>
          <p:cNvPr id="118791" name="Rectangle 6"/>
          <p:cNvSpPr>
            <a:spLocks noChangeArrowheads="1"/>
          </p:cNvSpPr>
          <p:nvPr/>
        </p:nvSpPr>
        <p:spPr bwMode="auto">
          <a:xfrm>
            <a:off x="5486400" y="4267200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Gorge irritée</a:t>
            </a:r>
          </a:p>
        </p:txBody>
      </p:sp>
      <p:sp>
        <p:nvSpPr>
          <p:cNvPr id="118792" name="Rectangle 7"/>
          <p:cNvSpPr>
            <a:spLocks noChangeArrowheads="1"/>
          </p:cNvSpPr>
          <p:nvPr/>
        </p:nvSpPr>
        <p:spPr bwMode="auto">
          <a:xfrm>
            <a:off x="8218488" y="4343400"/>
            <a:ext cx="773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18793" name="Line 8"/>
          <p:cNvSpPr>
            <a:spLocks noChangeShapeType="1"/>
          </p:cNvSpPr>
          <p:nvPr/>
        </p:nvSpPr>
        <p:spPr bwMode="auto">
          <a:xfrm flipH="1">
            <a:off x="6400800" y="33528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794" name="Line 9"/>
          <p:cNvSpPr>
            <a:spLocks noChangeShapeType="1"/>
          </p:cNvSpPr>
          <p:nvPr/>
        </p:nvSpPr>
        <p:spPr bwMode="auto">
          <a:xfrm>
            <a:off x="7391400" y="33528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795" name="Rectangle 10"/>
          <p:cNvSpPr>
            <a:spLocks noChangeArrowheads="1"/>
          </p:cNvSpPr>
          <p:nvPr/>
        </p:nvSpPr>
        <p:spPr bwMode="auto">
          <a:xfrm>
            <a:off x="6467475" y="36576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8796" name="Rectangle 11"/>
          <p:cNvSpPr>
            <a:spLocks noChangeArrowheads="1"/>
          </p:cNvSpPr>
          <p:nvPr/>
        </p:nvSpPr>
        <p:spPr bwMode="auto">
          <a:xfrm>
            <a:off x="7924800" y="36576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18797" name="Rectangle 12"/>
          <p:cNvSpPr>
            <a:spLocks noChangeArrowheads="1"/>
          </p:cNvSpPr>
          <p:nvPr/>
        </p:nvSpPr>
        <p:spPr bwMode="auto">
          <a:xfrm>
            <a:off x="7013575" y="5638800"/>
            <a:ext cx="121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Bien portant</a:t>
            </a:r>
          </a:p>
        </p:txBody>
      </p:sp>
      <p:sp>
        <p:nvSpPr>
          <p:cNvPr id="118798" name="Line 13"/>
          <p:cNvSpPr>
            <a:spLocks noChangeShapeType="1"/>
          </p:cNvSpPr>
          <p:nvPr/>
        </p:nvSpPr>
        <p:spPr bwMode="auto">
          <a:xfrm flipH="1">
            <a:off x="5410200" y="46482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799" name="Line 14"/>
          <p:cNvSpPr>
            <a:spLocks noChangeShapeType="1"/>
          </p:cNvSpPr>
          <p:nvPr/>
        </p:nvSpPr>
        <p:spPr bwMode="auto">
          <a:xfrm>
            <a:off x="6400800" y="46482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800" name="Rectangle 15"/>
          <p:cNvSpPr>
            <a:spLocks noChangeArrowheads="1"/>
          </p:cNvSpPr>
          <p:nvPr/>
        </p:nvSpPr>
        <p:spPr bwMode="auto">
          <a:xfrm>
            <a:off x="5421313" y="48768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8801" name="Rectangle 16"/>
          <p:cNvSpPr>
            <a:spLocks noChangeArrowheads="1"/>
          </p:cNvSpPr>
          <p:nvPr/>
        </p:nvSpPr>
        <p:spPr bwMode="auto">
          <a:xfrm>
            <a:off x="6878638" y="4876800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18802" name="Rectangle 17"/>
          <p:cNvSpPr>
            <a:spLocks noChangeArrowheads="1"/>
          </p:cNvSpPr>
          <p:nvPr/>
        </p:nvSpPr>
        <p:spPr bwMode="auto">
          <a:xfrm>
            <a:off x="4953000" y="5638800"/>
            <a:ext cx="773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18803" name="Rectangle 18"/>
          <p:cNvSpPr>
            <a:spLocks noChangeArrowheads="1"/>
          </p:cNvSpPr>
          <p:nvPr/>
        </p:nvSpPr>
        <p:spPr bwMode="auto">
          <a:xfrm>
            <a:off x="152400" y="2895600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Patients</a:t>
            </a:r>
          </a:p>
        </p:txBody>
      </p:sp>
      <p:sp>
        <p:nvSpPr>
          <p:cNvPr id="118804" name="Rectangle 19"/>
          <p:cNvSpPr>
            <a:spLocks noChangeArrowheads="1"/>
          </p:cNvSpPr>
          <p:nvPr/>
        </p:nvSpPr>
        <p:spPr bwMode="auto">
          <a:xfrm>
            <a:off x="1219200" y="2895600"/>
            <a:ext cx="685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T°</a:t>
            </a:r>
          </a:p>
        </p:txBody>
      </p:sp>
      <p:sp>
        <p:nvSpPr>
          <p:cNvPr id="118805" name="Rectangle 20"/>
          <p:cNvSpPr>
            <a:spLocks noChangeArrowheads="1"/>
          </p:cNvSpPr>
          <p:nvPr/>
        </p:nvSpPr>
        <p:spPr bwMode="auto">
          <a:xfrm>
            <a:off x="1905000" y="2895600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Gorge</a:t>
            </a:r>
          </a:p>
        </p:txBody>
      </p:sp>
      <p:sp>
        <p:nvSpPr>
          <p:cNvPr id="118806" name="Rectangle 21"/>
          <p:cNvSpPr>
            <a:spLocks noChangeArrowheads="1"/>
          </p:cNvSpPr>
          <p:nvPr/>
        </p:nvSpPr>
        <p:spPr bwMode="auto">
          <a:xfrm>
            <a:off x="152400" y="3276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Dupond</a:t>
            </a:r>
          </a:p>
        </p:txBody>
      </p:sp>
      <p:sp>
        <p:nvSpPr>
          <p:cNvPr id="118807" name="Rectangle 22"/>
          <p:cNvSpPr>
            <a:spLocks noChangeArrowheads="1"/>
          </p:cNvSpPr>
          <p:nvPr/>
        </p:nvSpPr>
        <p:spPr bwMode="auto">
          <a:xfrm>
            <a:off x="1219200" y="3276600"/>
            <a:ext cx="685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37,2</a:t>
            </a:r>
          </a:p>
        </p:txBody>
      </p:sp>
      <p:sp>
        <p:nvSpPr>
          <p:cNvPr id="118808" name="Rectangle 23"/>
          <p:cNvSpPr>
            <a:spLocks noChangeArrowheads="1"/>
          </p:cNvSpPr>
          <p:nvPr/>
        </p:nvSpPr>
        <p:spPr bwMode="auto">
          <a:xfrm>
            <a:off x="1905000" y="3276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Normale</a:t>
            </a:r>
          </a:p>
        </p:txBody>
      </p:sp>
      <p:sp>
        <p:nvSpPr>
          <p:cNvPr id="118809" name="Rectangle 24"/>
          <p:cNvSpPr>
            <a:spLocks noChangeArrowheads="1"/>
          </p:cNvSpPr>
          <p:nvPr/>
        </p:nvSpPr>
        <p:spPr bwMode="auto">
          <a:xfrm>
            <a:off x="2971800" y="2895600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18810" name="Rectangle 25"/>
          <p:cNvSpPr>
            <a:spLocks noChangeArrowheads="1"/>
          </p:cNvSpPr>
          <p:nvPr/>
        </p:nvSpPr>
        <p:spPr bwMode="auto">
          <a:xfrm>
            <a:off x="2971800" y="3276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18811" name="Rectangle 26"/>
          <p:cNvSpPr>
            <a:spLocks noChangeArrowheads="1"/>
          </p:cNvSpPr>
          <p:nvPr/>
        </p:nvSpPr>
        <p:spPr bwMode="auto">
          <a:xfrm>
            <a:off x="152400" y="3657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Durand</a:t>
            </a:r>
          </a:p>
        </p:txBody>
      </p:sp>
      <p:sp>
        <p:nvSpPr>
          <p:cNvPr id="118812" name="Rectangle 27"/>
          <p:cNvSpPr>
            <a:spLocks noChangeArrowheads="1"/>
          </p:cNvSpPr>
          <p:nvPr/>
        </p:nvSpPr>
        <p:spPr bwMode="auto">
          <a:xfrm>
            <a:off x="1219200" y="3657600"/>
            <a:ext cx="685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38,5</a:t>
            </a:r>
          </a:p>
        </p:txBody>
      </p:sp>
      <p:sp>
        <p:nvSpPr>
          <p:cNvPr id="118813" name="Rectangle 28"/>
          <p:cNvSpPr>
            <a:spLocks noChangeArrowheads="1"/>
          </p:cNvSpPr>
          <p:nvPr/>
        </p:nvSpPr>
        <p:spPr bwMode="auto">
          <a:xfrm>
            <a:off x="1905000" y="3657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Normale</a:t>
            </a:r>
          </a:p>
        </p:txBody>
      </p:sp>
      <p:sp>
        <p:nvSpPr>
          <p:cNvPr id="118814" name="Rectangle 29"/>
          <p:cNvSpPr>
            <a:spLocks noChangeArrowheads="1"/>
          </p:cNvSpPr>
          <p:nvPr/>
        </p:nvSpPr>
        <p:spPr bwMode="auto">
          <a:xfrm>
            <a:off x="2971800" y="3657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8815" name="Rectangle 30"/>
          <p:cNvSpPr>
            <a:spLocks noChangeArrowheads="1"/>
          </p:cNvSpPr>
          <p:nvPr/>
        </p:nvSpPr>
        <p:spPr bwMode="auto">
          <a:xfrm>
            <a:off x="152400" y="4800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Martin</a:t>
            </a:r>
          </a:p>
        </p:txBody>
      </p:sp>
      <p:sp>
        <p:nvSpPr>
          <p:cNvPr id="118816" name="Rectangle 31"/>
          <p:cNvSpPr>
            <a:spLocks noChangeArrowheads="1"/>
          </p:cNvSpPr>
          <p:nvPr/>
        </p:nvSpPr>
        <p:spPr bwMode="auto">
          <a:xfrm>
            <a:off x="1219200" y="4800600"/>
            <a:ext cx="685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37,2</a:t>
            </a:r>
          </a:p>
        </p:txBody>
      </p:sp>
      <p:sp>
        <p:nvSpPr>
          <p:cNvPr id="118817" name="Rectangle 32"/>
          <p:cNvSpPr>
            <a:spLocks noChangeArrowheads="1"/>
          </p:cNvSpPr>
          <p:nvPr/>
        </p:nvSpPr>
        <p:spPr bwMode="auto">
          <a:xfrm>
            <a:off x="1905000" y="4800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Irritée</a:t>
            </a:r>
          </a:p>
        </p:txBody>
      </p:sp>
      <p:sp>
        <p:nvSpPr>
          <p:cNvPr id="118818" name="Rectangle 33"/>
          <p:cNvSpPr>
            <a:spLocks noChangeArrowheads="1"/>
          </p:cNvSpPr>
          <p:nvPr/>
        </p:nvSpPr>
        <p:spPr bwMode="auto">
          <a:xfrm>
            <a:off x="2971800" y="48006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18819" name="Line 34"/>
          <p:cNvSpPr>
            <a:spLocks noChangeShapeType="1"/>
          </p:cNvSpPr>
          <p:nvPr/>
        </p:nvSpPr>
        <p:spPr bwMode="auto">
          <a:xfrm flipV="1">
            <a:off x="685800" y="4114800"/>
            <a:ext cx="0" cy="609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820" name="Line 35"/>
          <p:cNvSpPr>
            <a:spLocks noChangeShapeType="1"/>
          </p:cNvSpPr>
          <p:nvPr/>
        </p:nvSpPr>
        <p:spPr bwMode="auto">
          <a:xfrm flipV="1">
            <a:off x="1524000" y="4114800"/>
            <a:ext cx="0" cy="609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821" name="Line 36"/>
          <p:cNvSpPr>
            <a:spLocks noChangeShapeType="1"/>
          </p:cNvSpPr>
          <p:nvPr/>
        </p:nvSpPr>
        <p:spPr bwMode="auto">
          <a:xfrm flipV="1">
            <a:off x="2362200" y="4114800"/>
            <a:ext cx="0" cy="609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822" name="Line 37"/>
          <p:cNvSpPr>
            <a:spLocks noChangeShapeType="1"/>
          </p:cNvSpPr>
          <p:nvPr/>
        </p:nvSpPr>
        <p:spPr bwMode="auto">
          <a:xfrm flipV="1">
            <a:off x="3505200" y="4114800"/>
            <a:ext cx="0" cy="609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823" name="Line 38"/>
          <p:cNvSpPr>
            <a:spLocks noChangeShapeType="1"/>
          </p:cNvSpPr>
          <p:nvPr/>
        </p:nvSpPr>
        <p:spPr bwMode="auto">
          <a:xfrm>
            <a:off x="4343400" y="3733800"/>
            <a:ext cx="1295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CB5563D-B6DF-472F-A53B-64BC4A5551E3}" type="slidenum">
              <a:rPr lang="fr-FR" altLang="fr-FR" sz="1200" smtClean="0">
                <a:solidFill>
                  <a:schemeClr val="tx2"/>
                </a:solidFill>
              </a:rPr>
              <a:pPr/>
              <a:t>53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el-GR" altLang="fr-FR"/>
              <a:t>Notation</a:t>
            </a:r>
            <a:endParaRPr lang="fr-FR" altLang="fr-FR"/>
          </a:p>
        </p:txBody>
      </p:sp>
      <p:graphicFrame>
        <p:nvGraphicFramePr>
          <p:cNvPr id="119814" name="Object 5"/>
          <p:cNvGraphicFramePr>
            <a:graphicFrameLocks noChangeAspect="1"/>
          </p:cNvGraphicFramePr>
          <p:nvPr/>
        </p:nvGraphicFramePr>
        <p:xfrm>
          <a:off x="609600" y="1638300"/>
          <a:ext cx="8066088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8064500" imgH="4305300" progId="Equation.3">
                  <p:embed/>
                </p:oleObj>
              </mc:Choice>
              <mc:Fallback>
                <p:oleObj name="Equation" r:id="rId3" imgW="8064500" imgH="4305300" progId="Equation.3">
                  <p:embed/>
                  <p:pic>
                    <p:nvPicPr>
                      <p:cNvPr id="1198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38300"/>
                        <a:ext cx="8066088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02B26C11-34C2-4904-8C65-F9CCE7E624C5}" type="slidenum">
              <a:rPr lang="fr-FR" altLang="fr-FR" sz="1200" smtClean="0">
                <a:solidFill>
                  <a:schemeClr val="tx2"/>
                </a:solidFill>
              </a:rPr>
              <a:pPr/>
              <a:t>54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el-GR" altLang="fr-FR"/>
              <a:t>Exemple</a:t>
            </a:r>
            <a:endParaRPr lang="fr-FR" altLang="fr-FR"/>
          </a:p>
        </p:txBody>
      </p:sp>
      <p:graphicFrame>
        <p:nvGraphicFramePr>
          <p:cNvPr id="1208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02617"/>
              </p:ext>
            </p:extLst>
          </p:nvPr>
        </p:nvGraphicFramePr>
        <p:xfrm>
          <a:off x="5122293" y="3810000"/>
          <a:ext cx="376624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2438280" imgH="1282680" progId="Equation.DSMT4">
                  <p:embed/>
                </p:oleObj>
              </mc:Choice>
              <mc:Fallback>
                <p:oleObj name="Equation" r:id="rId3" imgW="2438280" imgH="1282680" progId="Equation.DSMT4">
                  <p:embed/>
                  <p:pic>
                    <p:nvPicPr>
                      <p:cNvPr id="1208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293" y="3810000"/>
                        <a:ext cx="376624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Rectangle 6"/>
          <p:cNvSpPr>
            <a:spLocks noChangeArrowheads="1"/>
          </p:cNvSpPr>
          <p:nvPr/>
        </p:nvSpPr>
        <p:spPr bwMode="auto">
          <a:xfrm>
            <a:off x="1524000" y="1447800"/>
            <a:ext cx="1066800" cy="533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Gorge</a:t>
            </a:r>
          </a:p>
          <a:p>
            <a:r>
              <a:rPr lang="el-GR" altLang="fr-FR" sz="1400"/>
              <a:t>irritée</a:t>
            </a:r>
          </a:p>
        </p:txBody>
      </p:sp>
      <p:sp>
        <p:nvSpPr>
          <p:cNvPr id="120840" name="Rectangle 7"/>
          <p:cNvSpPr>
            <a:spLocks noChangeArrowheads="1"/>
          </p:cNvSpPr>
          <p:nvPr/>
        </p:nvSpPr>
        <p:spPr bwMode="auto">
          <a:xfrm>
            <a:off x="2590800" y="1447800"/>
            <a:ext cx="1066800" cy="533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Gorge</a:t>
            </a:r>
          </a:p>
          <a:p>
            <a:r>
              <a:rPr lang="el-GR" altLang="fr-FR" sz="1400"/>
              <a:t>non irritée</a:t>
            </a:r>
          </a:p>
        </p:txBody>
      </p:sp>
      <p:sp>
        <p:nvSpPr>
          <p:cNvPr id="120841" name="Rectangle 8"/>
          <p:cNvSpPr>
            <a:spLocks noChangeArrowheads="1"/>
          </p:cNvSpPr>
          <p:nvPr/>
        </p:nvSpPr>
        <p:spPr bwMode="auto">
          <a:xfrm>
            <a:off x="457200" y="1981200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T° &lt; 37,5</a:t>
            </a:r>
          </a:p>
        </p:txBody>
      </p:sp>
      <p:sp>
        <p:nvSpPr>
          <p:cNvPr id="120842" name="Rectangle 9"/>
          <p:cNvSpPr>
            <a:spLocks noChangeArrowheads="1"/>
          </p:cNvSpPr>
          <p:nvPr/>
        </p:nvSpPr>
        <p:spPr bwMode="auto">
          <a:xfrm>
            <a:off x="1524000" y="19812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(6 S, 37 M)</a:t>
            </a:r>
          </a:p>
        </p:txBody>
      </p:sp>
      <p:sp>
        <p:nvSpPr>
          <p:cNvPr id="120843" name="Rectangle 10"/>
          <p:cNvSpPr>
            <a:spLocks noChangeArrowheads="1"/>
          </p:cNvSpPr>
          <p:nvPr/>
        </p:nvSpPr>
        <p:spPr bwMode="auto">
          <a:xfrm>
            <a:off x="2590800" y="19812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(91 S, 1 M)</a:t>
            </a:r>
          </a:p>
        </p:txBody>
      </p:sp>
      <p:sp>
        <p:nvSpPr>
          <p:cNvPr id="120844" name="Rectangle 11"/>
          <p:cNvSpPr>
            <a:spLocks noChangeArrowheads="1"/>
          </p:cNvSpPr>
          <p:nvPr/>
        </p:nvSpPr>
        <p:spPr bwMode="auto">
          <a:xfrm>
            <a:off x="457200" y="2362200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T° </a:t>
            </a:r>
            <a:r>
              <a:rPr lang="el-GR" altLang="fr-FR" sz="1400">
                <a:sym typeface="Symbol" pitchFamily="18" charset="2"/>
              </a:rPr>
              <a:t></a:t>
            </a:r>
            <a:r>
              <a:rPr lang="el-GR" altLang="fr-FR" sz="1400"/>
              <a:t> 37,5</a:t>
            </a:r>
          </a:p>
        </p:txBody>
      </p:sp>
      <p:sp>
        <p:nvSpPr>
          <p:cNvPr id="120845" name="Rectangle 12"/>
          <p:cNvSpPr>
            <a:spLocks noChangeArrowheads="1"/>
          </p:cNvSpPr>
          <p:nvPr/>
        </p:nvSpPr>
        <p:spPr bwMode="auto">
          <a:xfrm>
            <a:off x="1524000" y="23622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(2 S, 21 M)</a:t>
            </a:r>
          </a:p>
        </p:txBody>
      </p:sp>
      <p:sp>
        <p:nvSpPr>
          <p:cNvPr id="120846" name="Rectangle 13"/>
          <p:cNvSpPr>
            <a:spLocks noChangeArrowheads="1"/>
          </p:cNvSpPr>
          <p:nvPr/>
        </p:nvSpPr>
        <p:spPr bwMode="auto">
          <a:xfrm>
            <a:off x="2590800" y="2362200"/>
            <a:ext cx="1066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(1 S, 41 M)</a:t>
            </a:r>
          </a:p>
        </p:txBody>
      </p:sp>
      <p:sp>
        <p:nvSpPr>
          <p:cNvPr id="120847" name="Rectangle 14"/>
          <p:cNvSpPr>
            <a:spLocks noChangeArrowheads="1"/>
          </p:cNvSpPr>
          <p:nvPr/>
        </p:nvSpPr>
        <p:spPr bwMode="auto">
          <a:xfrm>
            <a:off x="3810000" y="1447800"/>
            <a:ext cx="1497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l-GR" altLang="fr-FR" sz="1400"/>
              <a:t>M : Malade</a:t>
            </a:r>
          </a:p>
          <a:p>
            <a:pPr algn="l"/>
            <a:r>
              <a:rPr lang="el-GR" altLang="fr-FR" sz="1400"/>
              <a:t>S : Bien portant</a:t>
            </a:r>
          </a:p>
        </p:txBody>
      </p:sp>
      <p:sp>
        <p:nvSpPr>
          <p:cNvPr id="120848" name="Rectangle 15"/>
          <p:cNvSpPr>
            <a:spLocks noChangeArrowheads="1"/>
          </p:cNvSpPr>
          <p:nvPr/>
        </p:nvSpPr>
        <p:spPr bwMode="auto">
          <a:xfrm>
            <a:off x="2133600" y="3429000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Température &lt; 37,5°</a:t>
            </a:r>
          </a:p>
        </p:txBody>
      </p:sp>
      <p:sp>
        <p:nvSpPr>
          <p:cNvPr id="120849" name="Rectangle 16"/>
          <p:cNvSpPr>
            <a:spLocks noChangeArrowheads="1"/>
          </p:cNvSpPr>
          <p:nvPr/>
        </p:nvSpPr>
        <p:spPr bwMode="auto">
          <a:xfrm>
            <a:off x="1143000" y="4724400"/>
            <a:ext cx="1905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Gorge irritée</a:t>
            </a:r>
          </a:p>
        </p:txBody>
      </p:sp>
      <p:sp>
        <p:nvSpPr>
          <p:cNvPr id="120850" name="Rectangle 17"/>
          <p:cNvSpPr>
            <a:spLocks noChangeArrowheads="1"/>
          </p:cNvSpPr>
          <p:nvPr/>
        </p:nvSpPr>
        <p:spPr bwMode="auto">
          <a:xfrm>
            <a:off x="3875088" y="4800600"/>
            <a:ext cx="773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20851" name="Line 18"/>
          <p:cNvSpPr>
            <a:spLocks noChangeShapeType="1"/>
          </p:cNvSpPr>
          <p:nvPr/>
        </p:nvSpPr>
        <p:spPr bwMode="auto">
          <a:xfrm flipH="1">
            <a:off x="2057400" y="38100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852" name="Line 19"/>
          <p:cNvSpPr>
            <a:spLocks noChangeShapeType="1"/>
          </p:cNvSpPr>
          <p:nvPr/>
        </p:nvSpPr>
        <p:spPr bwMode="auto">
          <a:xfrm>
            <a:off x="3048000" y="38100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853" name="Rectangle 20"/>
          <p:cNvSpPr>
            <a:spLocks noChangeArrowheads="1"/>
          </p:cNvSpPr>
          <p:nvPr/>
        </p:nvSpPr>
        <p:spPr bwMode="auto">
          <a:xfrm>
            <a:off x="2124075" y="41148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0854" name="Rectangle 21"/>
          <p:cNvSpPr>
            <a:spLocks noChangeArrowheads="1"/>
          </p:cNvSpPr>
          <p:nvPr/>
        </p:nvSpPr>
        <p:spPr bwMode="auto">
          <a:xfrm>
            <a:off x="3581400" y="41148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0855" name="Rectangle 22"/>
          <p:cNvSpPr>
            <a:spLocks noChangeArrowheads="1"/>
          </p:cNvSpPr>
          <p:nvPr/>
        </p:nvSpPr>
        <p:spPr bwMode="auto">
          <a:xfrm>
            <a:off x="2670175" y="6096000"/>
            <a:ext cx="121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Bien portant</a:t>
            </a:r>
          </a:p>
        </p:txBody>
      </p:sp>
      <p:sp>
        <p:nvSpPr>
          <p:cNvPr id="120856" name="Line 23"/>
          <p:cNvSpPr>
            <a:spLocks noChangeShapeType="1"/>
          </p:cNvSpPr>
          <p:nvPr/>
        </p:nvSpPr>
        <p:spPr bwMode="auto">
          <a:xfrm flipH="1">
            <a:off x="1066800" y="51054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857" name="Line 24"/>
          <p:cNvSpPr>
            <a:spLocks noChangeShapeType="1"/>
          </p:cNvSpPr>
          <p:nvPr/>
        </p:nvSpPr>
        <p:spPr bwMode="auto">
          <a:xfrm>
            <a:off x="2057400" y="5105400"/>
            <a:ext cx="9906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858" name="Rectangle 25"/>
          <p:cNvSpPr>
            <a:spLocks noChangeArrowheads="1"/>
          </p:cNvSpPr>
          <p:nvPr/>
        </p:nvSpPr>
        <p:spPr bwMode="auto">
          <a:xfrm>
            <a:off x="1077913" y="53340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0859" name="Rectangle 26"/>
          <p:cNvSpPr>
            <a:spLocks noChangeArrowheads="1"/>
          </p:cNvSpPr>
          <p:nvPr/>
        </p:nvSpPr>
        <p:spPr bwMode="auto">
          <a:xfrm>
            <a:off x="2535238" y="5334000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0860" name="Rectangle 27"/>
          <p:cNvSpPr>
            <a:spLocks noChangeArrowheads="1"/>
          </p:cNvSpPr>
          <p:nvPr/>
        </p:nvSpPr>
        <p:spPr bwMode="auto">
          <a:xfrm>
            <a:off x="609600" y="6096000"/>
            <a:ext cx="773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Malade</a:t>
            </a:r>
          </a:p>
        </p:txBody>
      </p:sp>
      <p:sp>
        <p:nvSpPr>
          <p:cNvPr id="120861" name="Oval 28"/>
          <p:cNvSpPr>
            <a:spLocks noChangeArrowheads="1"/>
          </p:cNvSpPr>
          <p:nvPr/>
        </p:nvSpPr>
        <p:spPr bwMode="auto">
          <a:xfrm>
            <a:off x="1676400" y="34290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Є</a:t>
            </a:r>
          </a:p>
        </p:txBody>
      </p:sp>
      <p:sp>
        <p:nvSpPr>
          <p:cNvPr id="120862" name="Oval 29"/>
          <p:cNvSpPr>
            <a:spLocks noChangeArrowheads="1"/>
          </p:cNvSpPr>
          <p:nvPr/>
        </p:nvSpPr>
        <p:spPr bwMode="auto">
          <a:xfrm>
            <a:off x="609600" y="47244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1</a:t>
            </a:r>
          </a:p>
        </p:txBody>
      </p:sp>
      <p:sp>
        <p:nvSpPr>
          <p:cNvPr id="120863" name="Oval 30"/>
          <p:cNvSpPr>
            <a:spLocks noChangeArrowheads="1"/>
          </p:cNvSpPr>
          <p:nvPr/>
        </p:nvSpPr>
        <p:spPr bwMode="auto">
          <a:xfrm>
            <a:off x="4648200" y="47244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2</a:t>
            </a:r>
          </a:p>
        </p:txBody>
      </p:sp>
      <p:sp>
        <p:nvSpPr>
          <p:cNvPr id="120864" name="Oval 31"/>
          <p:cNvSpPr>
            <a:spLocks noChangeArrowheads="1"/>
          </p:cNvSpPr>
          <p:nvPr/>
        </p:nvSpPr>
        <p:spPr bwMode="auto">
          <a:xfrm>
            <a:off x="152400" y="6019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11</a:t>
            </a:r>
          </a:p>
        </p:txBody>
      </p:sp>
      <p:sp>
        <p:nvSpPr>
          <p:cNvPr id="120865" name="Oval 32"/>
          <p:cNvSpPr>
            <a:spLocks noChangeArrowheads="1"/>
          </p:cNvSpPr>
          <p:nvPr/>
        </p:nvSpPr>
        <p:spPr bwMode="auto">
          <a:xfrm>
            <a:off x="3886200" y="6019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200"/>
              <a:t>12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F37A2D23-3713-4532-B979-4C4F855C8AE6}" type="slidenum">
              <a:rPr lang="fr-FR" altLang="fr-FR" sz="1200" smtClean="0">
                <a:solidFill>
                  <a:schemeClr val="tx2"/>
                </a:solidFill>
              </a:rPr>
              <a:pPr/>
              <a:t>55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el-GR" altLang="fr-FR"/>
              <a:t>Exemple introductif à l’apprentissage automatique d’arbre de décision</a:t>
            </a:r>
          </a:p>
          <a:p>
            <a:pPr marL="0" indent="192088"/>
            <a:r>
              <a:rPr lang="el-GR" altLang="fr-FR"/>
              <a:t>Données banque</a:t>
            </a:r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endParaRPr lang="el-GR" altLang="fr-FR"/>
          </a:p>
          <a:p>
            <a:pPr marL="0" indent="192088"/>
            <a:r>
              <a:rPr lang="el-GR" altLang="fr-FR"/>
              <a:t>On souhaite construire un arbre de décision qui soit capable de déterminer si un client consultera son compte par Internet en fonction des attributs : M, A, R et E</a:t>
            </a:r>
            <a:endParaRPr lang="fr-FR" altLang="fr-FR"/>
          </a:p>
        </p:txBody>
      </p:sp>
      <p:sp>
        <p:nvSpPr>
          <p:cNvPr id="121862" name="Rectangle 5"/>
          <p:cNvSpPr>
            <a:spLocks noChangeArrowheads="1"/>
          </p:cNvSpPr>
          <p:nvPr/>
        </p:nvSpPr>
        <p:spPr bwMode="auto">
          <a:xfrm>
            <a:off x="533400" y="1905000"/>
            <a:ext cx="838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</a:t>
            </a:r>
          </a:p>
        </p:txBody>
      </p:sp>
      <p:sp>
        <p:nvSpPr>
          <p:cNvPr id="121863" name="Rectangle 6"/>
          <p:cNvSpPr>
            <a:spLocks noChangeArrowheads="1"/>
          </p:cNvSpPr>
          <p:nvPr/>
        </p:nvSpPr>
        <p:spPr bwMode="auto">
          <a:xfrm>
            <a:off x="1371600" y="1905000"/>
            <a:ext cx="762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A</a:t>
            </a:r>
          </a:p>
        </p:txBody>
      </p:sp>
      <p:sp>
        <p:nvSpPr>
          <p:cNvPr id="121864" name="Rectangle 7"/>
          <p:cNvSpPr>
            <a:spLocks noChangeArrowheads="1"/>
          </p:cNvSpPr>
          <p:nvPr/>
        </p:nvSpPr>
        <p:spPr bwMode="auto">
          <a:xfrm>
            <a:off x="228600" y="2286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1</a:t>
            </a:r>
          </a:p>
        </p:txBody>
      </p:sp>
      <p:sp>
        <p:nvSpPr>
          <p:cNvPr id="121865" name="Rectangle 8"/>
          <p:cNvSpPr>
            <a:spLocks noChangeArrowheads="1"/>
          </p:cNvSpPr>
          <p:nvPr/>
        </p:nvSpPr>
        <p:spPr bwMode="auto">
          <a:xfrm>
            <a:off x="533400" y="2286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21866" name="Rectangle 9"/>
          <p:cNvSpPr>
            <a:spLocks noChangeArrowheads="1"/>
          </p:cNvSpPr>
          <p:nvPr/>
        </p:nvSpPr>
        <p:spPr bwMode="auto">
          <a:xfrm>
            <a:off x="1371600" y="2286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21867" name="Rectangle 10"/>
          <p:cNvSpPr>
            <a:spLocks noChangeArrowheads="1"/>
          </p:cNvSpPr>
          <p:nvPr/>
        </p:nvSpPr>
        <p:spPr bwMode="auto">
          <a:xfrm>
            <a:off x="228600" y="2667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2</a:t>
            </a:r>
          </a:p>
        </p:txBody>
      </p:sp>
      <p:sp>
        <p:nvSpPr>
          <p:cNvPr id="121868" name="Rectangle 11"/>
          <p:cNvSpPr>
            <a:spLocks noChangeArrowheads="1"/>
          </p:cNvSpPr>
          <p:nvPr/>
        </p:nvSpPr>
        <p:spPr bwMode="auto">
          <a:xfrm>
            <a:off x="533400" y="2667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élevé</a:t>
            </a:r>
          </a:p>
        </p:txBody>
      </p:sp>
      <p:sp>
        <p:nvSpPr>
          <p:cNvPr id="121869" name="Rectangle 12"/>
          <p:cNvSpPr>
            <a:spLocks noChangeArrowheads="1"/>
          </p:cNvSpPr>
          <p:nvPr/>
        </p:nvSpPr>
        <p:spPr bwMode="auto">
          <a:xfrm>
            <a:off x="1371600" y="2667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21870" name="Rectangle 13"/>
          <p:cNvSpPr>
            <a:spLocks noChangeArrowheads="1"/>
          </p:cNvSpPr>
          <p:nvPr/>
        </p:nvSpPr>
        <p:spPr bwMode="auto">
          <a:xfrm>
            <a:off x="2133600" y="1905000"/>
            <a:ext cx="762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R</a:t>
            </a:r>
          </a:p>
        </p:txBody>
      </p:sp>
      <p:sp>
        <p:nvSpPr>
          <p:cNvPr id="121871" name="Rectangle 14"/>
          <p:cNvSpPr>
            <a:spLocks noChangeArrowheads="1"/>
          </p:cNvSpPr>
          <p:nvPr/>
        </p:nvSpPr>
        <p:spPr bwMode="auto">
          <a:xfrm>
            <a:off x="2133600" y="2286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village</a:t>
            </a:r>
          </a:p>
        </p:txBody>
      </p:sp>
      <p:sp>
        <p:nvSpPr>
          <p:cNvPr id="121872" name="Rectangle 15"/>
          <p:cNvSpPr>
            <a:spLocks noChangeArrowheads="1"/>
          </p:cNvSpPr>
          <p:nvPr/>
        </p:nvSpPr>
        <p:spPr bwMode="auto">
          <a:xfrm>
            <a:off x="2133600" y="2667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bourg</a:t>
            </a:r>
          </a:p>
        </p:txBody>
      </p:sp>
      <p:sp>
        <p:nvSpPr>
          <p:cNvPr id="121873" name="Rectangle 16"/>
          <p:cNvSpPr>
            <a:spLocks noChangeArrowheads="1"/>
          </p:cNvSpPr>
          <p:nvPr/>
        </p:nvSpPr>
        <p:spPr bwMode="auto">
          <a:xfrm>
            <a:off x="2895600" y="19050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E</a:t>
            </a:r>
          </a:p>
        </p:txBody>
      </p:sp>
      <p:sp>
        <p:nvSpPr>
          <p:cNvPr id="121874" name="Rectangle 17"/>
          <p:cNvSpPr>
            <a:spLocks noChangeArrowheads="1"/>
          </p:cNvSpPr>
          <p:nvPr/>
        </p:nvSpPr>
        <p:spPr bwMode="auto">
          <a:xfrm>
            <a:off x="2895600" y="2286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875" name="Rectangle 18"/>
          <p:cNvSpPr>
            <a:spLocks noChangeArrowheads="1"/>
          </p:cNvSpPr>
          <p:nvPr/>
        </p:nvSpPr>
        <p:spPr bwMode="auto">
          <a:xfrm>
            <a:off x="2895600" y="2667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1876" name="Rectangle 19"/>
          <p:cNvSpPr>
            <a:spLocks noChangeArrowheads="1"/>
          </p:cNvSpPr>
          <p:nvPr/>
        </p:nvSpPr>
        <p:spPr bwMode="auto">
          <a:xfrm>
            <a:off x="3581400" y="1905000"/>
            <a:ext cx="457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I</a:t>
            </a:r>
          </a:p>
        </p:txBody>
      </p:sp>
      <p:sp>
        <p:nvSpPr>
          <p:cNvPr id="121877" name="Rectangle 20"/>
          <p:cNvSpPr>
            <a:spLocks noChangeArrowheads="1"/>
          </p:cNvSpPr>
          <p:nvPr/>
        </p:nvSpPr>
        <p:spPr bwMode="auto">
          <a:xfrm>
            <a:off x="3581400" y="2286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878" name="Rectangle 21"/>
          <p:cNvSpPr>
            <a:spLocks noChangeArrowheads="1"/>
          </p:cNvSpPr>
          <p:nvPr/>
        </p:nvSpPr>
        <p:spPr bwMode="auto">
          <a:xfrm>
            <a:off x="3581400" y="2667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1879" name="Rectangle 22"/>
          <p:cNvSpPr>
            <a:spLocks noChangeArrowheads="1"/>
          </p:cNvSpPr>
          <p:nvPr/>
        </p:nvSpPr>
        <p:spPr bwMode="auto">
          <a:xfrm>
            <a:off x="228600" y="3048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3</a:t>
            </a:r>
          </a:p>
        </p:txBody>
      </p:sp>
      <p:sp>
        <p:nvSpPr>
          <p:cNvPr id="121880" name="Rectangle 23"/>
          <p:cNvSpPr>
            <a:spLocks noChangeArrowheads="1"/>
          </p:cNvSpPr>
          <p:nvPr/>
        </p:nvSpPr>
        <p:spPr bwMode="auto">
          <a:xfrm>
            <a:off x="533400" y="3048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faible</a:t>
            </a:r>
          </a:p>
        </p:txBody>
      </p:sp>
      <p:sp>
        <p:nvSpPr>
          <p:cNvPr id="121881" name="Rectangle 24"/>
          <p:cNvSpPr>
            <a:spLocks noChangeArrowheads="1"/>
          </p:cNvSpPr>
          <p:nvPr/>
        </p:nvSpPr>
        <p:spPr bwMode="auto">
          <a:xfrm>
            <a:off x="1371600" y="3048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21882" name="Rectangle 25"/>
          <p:cNvSpPr>
            <a:spLocks noChangeArrowheads="1"/>
          </p:cNvSpPr>
          <p:nvPr/>
        </p:nvSpPr>
        <p:spPr bwMode="auto">
          <a:xfrm>
            <a:off x="228600" y="3429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4</a:t>
            </a:r>
          </a:p>
        </p:txBody>
      </p:sp>
      <p:sp>
        <p:nvSpPr>
          <p:cNvPr id="121883" name="Rectangle 26"/>
          <p:cNvSpPr>
            <a:spLocks noChangeArrowheads="1"/>
          </p:cNvSpPr>
          <p:nvPr/>
        </p:nvSpPr>
        <p:spPr bwMode="auto">
          <a:xfrm>
            <a:off x="533400" y="3429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faible</a:t>
            </a:r>
          </a:p>
        </p:txBody>
      </p:sp>
      <p:sp>
        <p:nvSpPr>
          <p:cNvPr id="121884" name="Rectangle 27"/>
          <p:cNvSpPr>
            <a:spLocks noChangeArrowheads="1"/>
          </p:cNvSpPr>
          <p:nvPr/>
        </p:nvSpPr>
        <p:spPr bwMode="auto">
          <a:xfrm>
            <a:off x="1371600" y="3429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21885" name="Rectangle 28"/>
          <p:cNvSpPr>
            <a:spLocks noChangeArrowheads="1"/>
          </p:cNvSpPr>
          <p:nvPr/>
        </p:nvSpPr>
        <p:spPr bwMode="auto">
          <a:xfrm>
            <a:off x="2133600" y="3048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bourg</a:t>
            </a:r>
          </a:p>
        </p:txBody>
      </p:sp>
      <p:sp>
        <p:nvSpPr>
          <p:cNvPr id="121886" name="Rectangle 29"/>
          <p:cNvSpPr>
            <a:spLocks noChangeArrowheads="1"/>
          </p:cNvSpPr>
          <p:nvPr/>
        </p:nvSpPr>
        <p:spPr bwMode="auto">
          <a:xfrm>
            <a:off x="2133600" y="3429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bourg</a:t>
            </a:r>
          </a:p>
        </p:txBody>
      </p:sp>
      <p:sp>
        <p:nvSpPr>
          <p:cNvPr id="121887" name="Rectangle 30"/>
          <p:cNvSpPr>
            <a:spLocks noChangeArrowheads="1"/>
          </p:cNvSpPr>
          <p:nvPr/>
        </p:nvSpPr>
        <p:spPr bwMode="auto">
          <a:xfrm>
            <a:off x="2895600" y="3048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1888" name="Rectangle 31"/>
          <p:cNvSpPr>
            <a:spLocks noChangeArrowheads="1"/>
          </p:cNvSpPr>
          <p:nvPr/>
        </p:nvSpPr>
        <p:spPr bwMode="auto">
          <a:xfrm>
            <a:off x="2895600" y="3429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889" name="Rectangle 32"/>
          <p:cNvSpPr>
            <a:spLocks noChangeArrowheads="1"/>
          </p:cNvSpPr>
          <p:nvPr/>
        </p:nvSpPr>
        <p:spPr bwMode="auto">
          <a:xfrm>
            <a:off x="3581400" y="3048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1890" name="Rectangle 33"/>
          <p:cNvSpPr>
            <a:spLocks noChangeArrowheads="1"/>
          </p:cNvSpPr>
          <p:nvPr/>
        </p:nvSpPr>
        <p:spPr bwMode="auto">
          <a:xfrm>
            <a:off x="3581400" y="3429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891" name="Rectangle 34"/>
          <p:cNvSpPr>
            <a:spLocks noChangeArrowheads="1"/>
          </p:cNvSpPr>
          <p:nvPr/>
        </p:nvSpPr>
        <p:spPr bwMode="auto">
          <a:xfrm>
            <a:off x="228600" y="3810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5</a:t>
            </a:r>
          </a:p>
        </p:txBody>
      </p:sp>
      <p:sp>
        <p:nvSpPr>
          <p:cNvPr id="121892" name="Rectangle 35"/>
          <p:cNvSpPr>
            <a:spLocks noChangeArrowheads="1"/>
          </p:cNvSpPr>
          <p:nvPr/>
        </p:nvSpPr>
        <p:spPr bwMode="auto">
          <a:xfrm>
            <a:off x="533400" y="3810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21893" name="Rectangle 36"/>
          <p:cNvSpPr>
            <a:spLocks noChangeArrowheads="1"/>
          </p:cNvSpPr>
          <p:nvPr/>
        </p:nvSpPr>
        <p:spPr bwMode="auto">
          <a:xfrm>
            <a:off x="1371600" y="3810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jeune</a:t>
            </a:r>
          </a:p>
        </p:txBody>
      </p:sp>
      <p:sp>
        <p:nvSpPr>
          <p:cNvPr id="121894" name="Rectangle 37"/>
          <p:cNvSpPr>
            <a:spLocks noChangeArrowheads="1"/>
          </p:cNvSpPr>
          <p:nvPr/>
        </p:nvSpPr>
        <p:spPr bwMode="auto">
          <a:xfrm>
            <a:off x="228600" y="4191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6</a:t>
            </a:r>
          </a:p>
        </p:txBody>
      </p:sp>
      <p:sp>
        <p:nvSpPr>
          <p:cNvPr id="121895" name="Rectangle 38"/>
          <p:cNvSpPr>
            <a:spLocks noChangeArrowheads="1"/>
          </p:cNvSpPr>
          <p:nvPr/>
        </p:nvSpPr>
        <p:spPr bwMode="auto">
          <a:xfrm>
            <a:off x="533400" y="4191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élevé</a:t>
            </a:r>
          </a:p>
        </p:txBody>
      </p:sp>
      <p:sp>
        <p:nvSpPr>
          <p:cNvPr id="121896" name="Rectangle 39"/>
          <p:cNvSpPr>
            <a:spLocks noChangeArrowheads="1"/>
          </p:cNvSpPr>
          <p:nvPr/>
        </p:nvSpPr>
        <p:spPr bwMode="auto">
          <a:xfrm>
            <a:off x="1371600" y="4191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21897" name="Rectangle 40"/>
          <p:cNvSpPr>
            <a:spLocks noChangeArrowheads="1"/>
          </p:cNvSpPr>
          <p:nvPr/>
        </p:nvSpPr>
        <p:spPr bwMode="auto">
          <a:xfrm>
            <a:off x="2133600" y="3810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ville</a:t>
            </a:r>
          </a:p>
        </p:txBody>
      </p:sp>
      <p:sp>
        <p:nvSpPr>
          <p:cNvPr id="121898" name="Rectangle 41"/>
          <p:cNvSpPr>
            <a:spLocks noChangeArrowheads="1"/>
          </p:cNvSpPr>
          <p:nvPr/>
        </p:nvSpPr>
        <p:spPr bwMode="auto">
          <a:xfrm>
            <a:off x="2133600" y="4191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ville</a:t>
            </a:r>
          </a:p>
        </p:txBody>
      </p:sp>
      <p:sp>
        <p:nvSpPr>
          <p:cNvPr id="121899" name="Rectangle 42"/>
          <p:cNvSpPr>
            <a:spLocks noChangeArrowheads="1"/>
          </p:cNvSpPr>
          <p:nvPr/>
        </p:nvSpPr>
        <p:spPr bwMode="auto">
          <a:xfrm>
            <a:off x="2895600" y="3810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900" name="Rectangle 43"/>
          <p:cNvSpPr>
            <a:spLocks noChangeArrowheads="1"/>
          </p:cNvSpPr>
          <p:nvPr/>
        </p:nvSpPr>
        <p:spPr bwMode="auto">
          <a:xfrm>
            <a:off x="2895600" y="4191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901" name="Rectangle 44"/>
          <p:cNvSpPr>
            <a:spLocks noChangeArrowheads="1"/>
          </p:cNvSpPr>
          <p:nvPr/>
        </p:nvSpPr>
        <p:spPr bwMode="auto">
          <a:xfrm>
            <a:off x="3581400" y="3810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902" name="Rectangle 45"/>
          <p:cNvSpPr>
            <a:spLocks noChangeArrowheads="1"/>
          </p:cNvSpPr>
          <p:nvPr/>
        </p:nvSpPr>
        <p:spPr bwMode="auto">
          <a:xfrm>
            <a:off x="3581400" y="4191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1903" name="Rectangle 46"/>
          <p:cNvSpPr>
            <a:spLocks noChangeArrowheads="1"/>
          </p:cNvSpPr>
          <p:nvPr/>
        </p:nvSpPr>
        <p:spPr bwMode="auto">
          <a:xfrm>
            <a:off x="228600" y="4572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7</a:t>
            </a:r>
          </a:p>
        </p:txBody>
      </p:sp>
      <p:sp>
        <p:nvSpPr>
          <p:cNvPr id="121904" name="Rectangle 47"/>
          <p:cNvSpPr>
            <a:spLocks noChangeArrowheads="1"/>
          </p:cNvSpPr>
          <p:nvPr/>
        </p:nvSpPr>
        <p:spPr bwMode="auto">
          <a:xfrm>
            <a:off x="533400" y="4572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21905" name="Rectangle 48"/>
          <p:cNvSpPr>
            <a:spLocks noChangeArrowheads="1"/>
          </p:cNvSpPr>
          <p:nvPr/>
        </p:nvSpPr>
        <p:spPr bwMode="auto">
          <a:xfrm>
            <a:off x="1371600" y="4572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21906" name="Rectangle 49"/>
          <p:cNvSpPr>
            <a:spLocks noChangeArrowheads="1"/>
          </p:cNvSpPr>
          <p:nvPr/>
        </p:nvSpPr>
        <p:spPr bwMode="auto">
          <a:xfrm>
            <a:off x="228600" y="49530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8</a:t>
            </a:r>
          </a:p>
        </p:txBody>
      </p:sp>
      <p:sp>
        <p:nvSpPr>
          <p:cNvPr id="121907" name="Rectangle 50"/>
          <p:cNvSpPr>
            <a:spLocks noChangeArrowheads="1"/>
          </p:cNvSpPr>
          <p:nvPr/>
        </p:nvSpPr>
        <p:spPr bwMode="auto">
          <a:xfrm>
            <a:off x="533400" y="49530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faible</a:t>
            </a:r>
          </a:p>
        </p:txBody>
      </p:sp>
      <p:sp>
        <p:nvSpPr>
          <p:cNvPr id="121908" name="Rectangle 51"/>
          <p:cNvSpPr>
            <a:spLocks noChangeArrowheads="1"/>
          </p:cNvSpPr>
          <p:nvPr/>
        </p:nvSpPr>
        <p:spPr bwMode="auto">
          <a:xfrm>
            <a:off x="1371600" y="4953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21909" name="Rectangle 52"/>
          <p:cNvSpPr>
            <a:spLocks noChangeArrowheads="1"/>
          </p:cNvSpPr>
          <p:nvPr/>
        </p:nvSpPr>
        <p:spPr bwMode="auto">
          <a:xfrm>
            <a:off x="2133600" y="4572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ville</a:t>
            </a:r>
          </a:p>
        </p:txBody>
      </p:sp>
      <p:sp>
        <p:nvSpPr>
          <p:cNvPr id="121910" name="Rectangle 53"/>
          <p:cNvSpPr>
            <a:spLocks noChangeArrowheads="1"/>
          </p:cNvSpPr>
          <p:nvPr/>
        </p:nvSpPr>
        <p:spPr bwMode="auto">
          <a:xfrm>
            <a:off x="2133600" y="49530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village</a:t>
            </a:r>
          </a:p>
        </p:txBody>
      </p:sp>
      <p:sp>
        <p:nvSpPr>
          <p:cNvPr id="121911" name="Rectangle 54"/>
          <p:cNvSpPr>
            <a:spLocks noChangeArrowheads="1"/>
          </p:cNvSpPr>
          <p:nvPr/>
        </p:nvSpPr>
        <p:spPr bwMode="auto">
          <a:xfrm>
            <a:off x="2895600" y="4572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21912" name="Rectangle 55"/>
          <p:cNvSpPr>
            <a:spLocks noChangeArrowheads="1"/>
          </p:cNvSpPr>
          <p:nvPr/>
        </p:nvSpPr>
        <p:spPr bwMode="auto">
          <a:xfrm>
            <a:off x="2895600" y="49530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1913" name="Rectangle 56"/>
          <p:cNvSpPr>
            <a:spLocks noChangeArrowheads="1"/>
          </p:cNvSpPr>
          <p:nvPr/>
        </p:nvSpPr>
        <p:spPr bwMode="auto">
          <a:xfrm>
            <a:off x="3581400" y="4572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21914" name="Rectangle 57"/>
          <p:cNvSpPr>
            <a:spLocks noChangeArrowheads="1"/>
          </p:cNvSpPr>
          <p:nvPr/>
        </p:nvSpPr>
        <p:spPr bwMode="auto">
          <a:xfrm>
            <a:off x="3581400" y="49530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graphicFrame>
        <p:nvGraphicFramePr>
          <p:cNvPr id="121915" name="Object 58"/>
          <p:cNvGraphicFramePr>
            <a:graphicFrameLocks noChangeAspect="1"/>
          </p:cNvGraphicFramePr>
          <p:nvPr/>
        </p:nvGraphicFramePr>
        <p:xfrm>
          <a:off x="4267200" y="1676400"/>
          <a:ext cx="459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4597400" imgH="3962400" progId="Equation.3">
                  <p:embed/>
                </p:oleObj>
              </mc:Choice>
              <mc:Fallback>
                <p:oleObj name="Equation" r:id="rId3" imgW="4597400" imgH="3962400" progId="Equation.3">
                  <p:embed/>
                  <p:pic>
                    <p:nvPicPr>
                      <p:cNvPr id="121915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4597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5DF8F305-4D55-4555-A8B9-6917E8C24B15}" type="slidenum">
              <a:rPr lang="fr-FR" altLang="fr-FR" sz="1200" smtClean="0">
                <a:solidFill>
                  <a:schemeClr val="tx2"/>
                </a:solidFill>
              </a:rPr>
              <a:pPr/>
              <a:t>56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3878560"/>
          </a:xfrm>
        </p:spPr>
        <p:txBody>
          <a:bodyPr/>
          <a:lstStyle/>
          <a:p>
            <a:pPr marL="0" indent="192088"/>
            <a:r>
              <a:rPr lang="el-GR" altLang="fr-FR" dirty="0"/>
              <a:t>Racine de l’arbre (pas de test)</a:t>
            </a:r>
          </a:p>
          <a:p>
            <a:pPr marL="0" indent="192088">
              <a:buFont typeface="ZapfDingbats" pitchFamily="82" charset="2"/>
              <a:buNone/>
            </a:pPr>
            <a:r>
              <a:rPr lang="el-GR" altLang="fr-FR" dirty="0"/>
              <a:t>Etiquette (3,5) correspondant à : (N(</a:t>
            </a:r>
            <a:r>
              <a:rPr lang="el-GR" altLang="fr-FR" sz="1800" dirty="0"/>
              <a:t>Є,oui), </a:t>
            </a:r>
            <a:r>
              <a:rPr lang="el-GR" altLang="fr-FR" dirty="0"/>
              <a:t>N(</a:t>
            </a:r>
            <a:r>
              <a:rPr lang="el-GR" altLang="fr-FR" sz="1800" dirty="0"/>
              <a:t>Є,non))</a:t>
            </a:r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r>
              <a:rPr lang="el-GR" altLang="fr-FR" dirty="0"/>
              <a:t>Quel est premier test à réaliser ?</a:t>
            </a:r>
          </a:p>
          <a:p>
            <a:pPr marL="0" indent="192088"/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endParaRPr lang="el-GR" altLang="fr-FR" dirty="0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22886" name="Rectangle 5"/>
          <p:cNvSpPr>
            <a:spLocks noChangeArrowheads="1"/>
          </p:cNvSpPr>
          <p:nvPr/>
        </p:nvSpPr>
        <p:spPr bwMode="auto">
          <a:xfrm>
            <a:off x="4068763" y="243840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(3,5)</a:t>
            </a:r>
          </a:p>
        </p:txBody>
      </p:sp>
      <p:grpSp>
        <p:nvGrpSpPr>
          <p:cNvPr id="122887" name="Group 6"/>
          <p:cNvGrpSpPr>
            <a:grpSpLocks/>
          </p:cNvGrpSpPr>
          <p:nvPr/>
        </p:nvGrpSpPr>
        <p:grpSpPr bwMode="auto">
          <a:xfrm>
            <a:off x="166688" y="3352800"/>
            <a:ext cx="2089150" cy="1295400"/>
            <a:chOff x="105" y="1824"/>
            <a:chExt cx="1316" cy="816"/>
          </a:xfrm>
        </p:grpSpPr>
        <p:sp>
          <p:nvSpPr>
            <p:cNvPr id="122922" name="Rectangle 7"/>
            <p:cNvSpPr>
              <a:spLocks noChangeArrowheads="1"/>
            </p:cNvSpPr>
            <p:nvPr/>
          </p:nvSpPr>
          <p:spPr bwMode="auto">
            <a:xfrm>
              <a:off x="576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 ?</a:t>
              </a:r>
            </a:p>
          </p:txBody>
        </p:sp>
        <p:sp>
          <p:nvSpPr>
            <p:cNvPr id="122923" name="Line 8"/>
            <p:cNvSpPr>
              <a:spLocks noChangeShapeType="1"/>
            </p:cNvSpPr>
            <p:nvPr/>
          </p:nvSpPr>
          <p:spPr bwMode="auto">
            <a:xfrm flipH="1">
              <a:off x="33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24" name="Rectangle 9"/>
            <p:cNvSpPr>
              <a:spLocks noChangeArrowheads="1"/>
            </p:cNvSpPr>
            <p:nvPr/>
          </p:nvSpPr>
          <p:spPr bwMode="auto">
            <a:xfrm>
              <a:off x="227" y="2112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faible</a:t>
              </a:r>
            </a:p>
          </p:txBody>
        </p:sp>
        <p:sp>
          <p:nvSpPr>
            <p:cNvPr id="122925" name="Line 10"/>
            <p:cNvSpPr>
              <a:spLocks noChangeShapeType="1"/>
            </p:cNvSpPr>
            <p:nvPr/>
          </p:nvSpPr>
          <p:spPr bwMode="auto">
            <a:xfrm>
              <a:off x="912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26" name="Rectangle 11"/>
            <p:cNvSpPr>
              <a:spLocks noChangeArrowheads="1"/>
            </p:cNvSpPr>
            <p:nvPr/>
          </p:nvSpPr>
          <p:spPr bwMode="auto">
            <a:xfrm>
              <a:off x="883" y="21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élevé</a:t>
              </a:r>
            </a:p>
          </p:txBody>
        </p:sp>
        <p:sp>
          <p:nvSpPr>
            <p:cNvPr id="122927" name="Line 12"/>
            <p:cNvSpPr>
              <a:spLocks noChangeShapeType="1"/>
            </p:cNvSpPr>
            <p:nvPr/>
          </p:nvSpPr>
          <p:spPr bwMode="auto">
            <a:xfrm>
              <a:off x="768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28" name="Rectangle 13"/>
            <p:cNvSpPr>
              <a:spLocks noChangeArrowheads="1"/>
            </p:cNvSpPr>
            <p:nvPr/>
          </p:nvSpPr>
          <p:spPr bwMode="auto">
            <a:xfrm>
              <a:off x="568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22929" name="Rectangle 14"/>
            <p:cNvSpPr>
              <a:spLocks noChangeArrowheads="1"/>
            </p:cNvSpPr>
            <p:nvPr/>
          </p:nvSpPr>
          <p:spPr bwMode="auto">
            <a:xfrm>
              <a:off x="10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22930" name="Rectangle 15"/>
            <p:cNvSpPr>
              <a:spLocks noChangeArrowheads="1"/>
            </p:cNvSpPr>
            <p:nvPr/>
          </p:nvSpPr>
          <p:spPr bwMode="auto">
            <a:xfrm>
              <a:off x="58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(2,1)</a:t>
              </a:r>
            </a:p>
          </p:txBody>
        </p:sp>
        <p:sp>
          <p:nvSpPr>
            <p:cNvPr id="122931" name="Rectangle 16"/>
            <p:cNvSpPr>
              <a:spLocks noChangeArrowheads="1"/>
            </p:cNvSpPr>
            <p:nvPr/>
          </p:nvSpPr>
          <p:spPr bwMode="auto">
            <a:xfrm>
              <a:off x="1056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(0,2)</a:t>
              </a:r>
            </a:p>
          </p:txBody>
        </p:sp>
      </p:grpSp>
      <p:grpSp>
        <p:nvGrpSpPr>
          <p:cNvPr id="122888" name="Group 17"/>
          <p:cNvGrpSpPr>
            <a:grpSpLocks/>
          </p:cNvGrpSpPr>
          <p:nvPr/>
        </p:nvGrpSpPr>
        <p:grpSpPr bwMode="auto">
          <a:xfrm>
            <a:off x="2355850" y="3352800"/>
            <a:ext cx="2089150" cy="1295400"/>
            <a:chOff x="1372" y="1824"/>
            <a:chExt cx="1316" cy="816"/>
          </a:xfrm>
        </p:grpSpPr>
        <p:sp>
          <p:nvSpPr>
            <p:cNvPr id="122912" name="Rectangle 18"/>
            <p:cNvSpPr>
              <a:spLocks noChangeArrowheads="1"/>
            </p:cNvSpPr>
            <p:nvPr/>
          </p:nvSpPr>
          <p:spPr bwMode="auto">
            <a:xfrm>
              <a:off x="184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A ?</a:t>
              </a:r>
            </a:p>
          </p:txBody>
        </p:sp>
        <p:sp>
          <p:nvSpPr>
            <p:cNvPr id="122913" name="Line 19"/>
            <p:cNvSpPr>
              <a:spLocks noChangeShapeType="1"/>
            </p:cNvSpPr>
            <p:nvPr/>
          </p:nvSpPr>
          <p:spPr bwMode="auto">
            <a:xfrm flipH="1">
              <a:off x="160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4" name="Rectangle 20"/>
            <p:cNvSpPr>
              <a:spLocks noChangeArrowheads="1"/>
            </p:cNvSpPr>
            <p:nvPr/>
          </p:nvSpPr>
          <p:spPr bwMode="auto">
            <a:xfrm>
              <a:off x="1505" y="2112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jeune</a:t>
              </a:r>
            </a:p>
          </p:txBody>
        </p:sp>
        <p:sp>
          <p:nvSpPr>
            <p:cNvPr id="122915" name="Line 21"/>
            <p:cNvSpPr>
              <a:spLocks noChangeShapeType="1"/>
            </p:cNvSpPr>
            <p:nvPr/>
          </p:nvSpPr>
          <p:spPr bwMode="auto">
            <a:xfrm>
              <a:off x="217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6" name="Rectangle 22"/>
            <p:cNvSpPr>
              <a:spLocks noChangeArrowheads="1"/>
            </p:cNvSpPr>
            <p:nvPr/>
          </p:nvSpPr>
          <p:spPr bwMode="auto">
            <a:xfrm>
              <a:off x="219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âgé</a:t>
              </a:r>
            </a:p>
          </p:txBody>
        </p:sp>
        <p:sp>
          <p:nvSpPr>
            <p:cNvPr id="122917" name="Line 23"/>
            <p:cNvSpPr>
              <a:spLocks noChangeShapeType="1"/>
            </p:cNvSpPr>
            <p:nvPr/>
          </p:nvSpPr>
          <p:spPr bwMode="auto">
            <a:xfrm>
              <a:off x="2035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8" name="Rectangle 24"/>
            <p:cNvSpPr>
              <a:spLocks noChangeArrowheads="1"/>
            </p:cNvSpPr>
            <p:nvPr/>
          </p:nvSpPr>
          <p:spPr bwMode="auto">
            <a:xfrm>
              <a:off x="1835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22919" name="Rectangle 25"/>
            <p:cNvSpPr>
              <a:spLocks noChangeArrowheads="1"/>
            </p:cNvSpPr>
            <p:nvPr/>
          </p:nvSpPr>
          <p:spPr bwMode="auto">
            <a:xfrm>
              <a:off x="1372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(1,0)</a:t>
              </a:r>
            </a:p>
          </p:txBody>
        </p:sp>
        <p:sp>
          <p:nvSpPr>
            <p:cNvPr id="122920" name="Rectangle 26"/>
            <p:cNvSpPr>
              <a:spLocks noChangeArrowheads="1"/>
            </p:cNvSpPr>
            <p:nvPr/>
          </p:nvSpPr>
          <p:spPr bwMode="auto">
            <a:xfrm>
              <a:off x="18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(2,2)</a:t>
              </a:r>
            </a:p>
          </p:txBody>
        </p:sp>
        <p:sp>
          <p:nvSpPr>
            <p:cNvPr id="122921" name="Rectangle 27"/>
            <p:cNvSpPr>
              <a:spLocks noChangeArrowheads="1"/>
            </p:cNvSpPr>
            <p:nvPr/>
          </p:nvSpPr>
          <p:spPr bwMode="auto">
            <a:xfrm>
              <a:off x="232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grpSp>
        <p:nvGrpSpPr>
          <p:cNvPr id="122889" name="Group 28"/>
          <p:cNvGrpSpPr>
            <a:grpSpLocks/>
          </p:cNvGrpSpPr>
          <p:nvPr/>
        </p:nvGrpSpPr>
        <p:grpSpPr bwMode="auto">
          <a:xfrm>
            <a:off x="4559300" y="3352800"/>
            <a:ext cx="2060575" cy="1295400"/>
            <a:chOff x="2648" y="1824"/>
            <a:chExt cx="1298" cy="816"/>
          </a:xfrm>
        </p:grpSpPr>
        <p:sp>
          <p:nvSpPr>
            <p:cNvPr id="122902" name="Rectangle 29"/>
            <p:cNvSpPr>
              <a:spLocks noChangeArrowheads="1"/>
            </p:cNvSpPr>
            <p:nvPr/>
          </p:nvSpPr>
          <p:spPr bwMode="auto">
            <a:xfrm>
              <a:off x="3110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 ?</a:t>
              </a:r>
            </a:p>
          </p:txBody>
        </p:sp>
        <p:sp>
          <p:nvSpPr>
            <p:cNvPr id="122903" name="Line 30"/>
            <p:cNvSpPr>
              <a:spLocks noChangeShapeType="1"/>
            </p:cNvSpPr>
            <p:nvPr/>
          </p:nvSpPr>
          <p:spPr bwMode="auto">
            <a:xfrm flipH="1">
              <a:off x="2870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04" name="Rectangle 31"/>
            <p:cNvSpPr>
              <a:spLocks noChangeArrowheads="1"/>
            </p:cNvSpPr>
            <p:nvPr/>
          </p:nvSpPr>
          <p:spPr bwMode="auto">
            <a:xfrm>
              <a:off x="2753" y="2112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village</a:t>
              </a:r>
            </a:p>
          </p:txBody>
        </p:sp>
        <p:sp>
          <p:nvSpPr>
            <p:cNvPr id="122905" name="Line 32"/>
            <p:cNvSpPr>
              <a:spLocks noChangeShapeType="1"/>
            </p:cNvSpPr>
            <p:nvPr/>
          </p:nvSpPr>
          <p:spPr bwMode="auto">
            <a:xfrm>
              <a:off x="344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06" name="Rectangle 33"/>
            <p:cNvSpPr>
              <a:spLocks noChangeArrowheads="1"/>
            </p:cNvSpPr>
            <p:nvPr/>
          </p:nvSpPr>
          <p:spPr bwMode="auto">
            <a:xfrm>
              <a:off x="3449" y="211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ville</a:t>
              </a:r>
            </a:p>
          </p:txBody>
        </p:sp>
        <p:sp>
          <p:nvSpPr>
            <p:cNvPr id="122907" name="Line 34"/>
            <p:cNvSpPr>
              <a:spLocks noChangeShapeType="1"/>
            </p:cNvSpPr>
            <p:nvPr/>
          </p:nvSpPr>
          <p:spPr bwMode="auto">
            <a:xfrm>
              <a:off x="3302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08" name="Rectangle 35"/>
            <p:cNvSpPr>
              <a:spLocks noChangeArrowheads="1"/>
            </p:cNvSpPr>
            <p:nvPr/>
          </p:nvSpPr>
          <p:spPr bwMode="auto">
            <a:xfrm>
              <a:off x="3117" y="2208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bourg</a:t>
              </a:r>
            </a:p>
          </p:txBody>
        </p:sp>
        <p:sp>
          <p:nvSpPr>
            <p:cNvPr id="122909" name="Rectangle 36"/>
            <p:cNvSpPr>
              <a:spLocks noChangeArrowheads="1"/>
            </p:cNvSpPr>
            <p:nvPr/>
          </p:nvSpPr>
          <p:spPr bwMode="auto">
            <a:xfrm>
              <a:off x="264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22910" name="Rectangle 37"/>
            <p:cNvSpPr>
              <a:spLocks noChangeArrowheads="1"/>
            </p:cNvSpPr>
            <p:nvPr/>
          </p:nvSpPr>
          <p:spPr bwMode="auto">
            <a:xfrm>
              <a:off x="311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22911" name="Rectangle 38"/>
            <p:cNvSpPr>
              <a:spLocks noChangeArrowheads="1"/>
            </p:cNvSpPr>
            <p:nvPr/>
          </p:nvSpPr>
          <p:spPr bwMode="auto">
            <a:xfrm>
              <a:off x="359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</p:grpSp>
      <p:grpSp>
        <p:nvGrpSpPr>
          <p:cNvPr id="122890" name="Group 39"/>
          <p:cNvGrpSpPr>
            <a:grpSpLocks/>
          </p:cNvGrpSpPr>
          <p:nvPr/>
        </p:nvGrpSpPr>
        <p:grpSpPr bwMode="auto">
          <a:xfrm>
            <a:off x="6735763" y="3352800"/>
            <a:ext cx="2103437" cy="1295400"/>
            <a:chOff x="4243" y="1824"/>
            <a:chExt cx="1325" cy="816"/>
          </a:xfrm>
        </p:grpSpPr>
        <p:sp>
          <p:nvSpPr>
            <p:cNvPr id="122895" name="Rectangle 40"/>
            <p:cNvSpPr>
              <a:spLocks noChangeArrowheads="1"/>
            </p:cNvSpPr>
            <p:nvPr/>
          </p:nvSpPr>
          <p:spPr bwMode="auto">
            <a:xfrm>
              <a:off x="472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E ?</a:t>
              </a:r>
            </a:p>
          </p:txBody>
        </p:sp>
        <p:sp>
          <p:nvSpPr>
            <p:cNvPr id="122896" name="Line 41"/>
            <p:cNvSpPr>
              <a:spLocks noChangeShapeType="1"/>
            </p:cNvSpPr>
            <p:nvPr/>
          </p:nvSpPr>
          <p:spPr bwMode="auto">
            <a:xfrm flipH="1">
              <a:off x="448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897" name="Rectangle 42"/>
            <p:cNvSpPr>
              <a:spLocks noChangeArrowheads="1"/>
            </p:cNvSpPr>
            <p:nvPr/>
          </p:nvSpPr>
          <p:spPr bwMode="auto">
            <a:xfrm>
              <a:off x="4452" y="2112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oui</a:t>
              </a:r>
            </a:p>
          </p:txBody>
        </p:sp>
        <p:sp>
          <p:nvSpPr>
            <p:cNvPr id="122898" name="Line 43"/>
            <p:cNvSpPr>
              <a:spLocks noChangeShapeType="1"/>
            </p:cNvSpPr>
            <p:nvPr/>
          </p:nvSpPr>
          <p:spPr bwMode="auto">
            <a:xfrm>
              <a:off x="505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899" name="Rectangle 44"/>
            <p:cNvSpPr>
              <a:spLocks noChangeArrowheads="1"/>
            </p:cNvSpPr>
            <p:nvPr/>
          </p:nvSpPr>
          <p:spPr bwMode="auto">
            <a:xfrm>
              <a:off x="507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non</a:t>
              </a:r>
            </a:p>
          </p:txBody>
        </p:sp>
        <p:sp>
          <p:nvSpPr>
            <p:cNvPr id="122900" name="Rectangle 45"/>
            <p:cNvSpPr>
              <a:spLocks noChangeArrowheads="1"/>
            </p:cNvSpPr>
            <p:nvPr/>
          </p:nvSpPr>
          <p:spPr bwMode="auto">
            <a:xfrm>
              <a:off x="42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(3,2)</a:t>
              </a:r>
            </a:p>
          </p:txBody>
        </p:sp>
        <p:sp>
          <p:nvSpPr>
            <p:cNvPr id="122901" name="Rectangle 46"/>
            <p:cNvSpPr>
              <a:spLocks noChangeArrowheads="1"/>
            </p:cNvSpPr>
            <p:nvPr/>
          </p:nvSpPr>
          <p:spPr bwMode="auto">
            <a:xfrm>
              <a:off x="520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sp>
        <p:nvSpPr>
          <p:cNvPr id="122891" name="Line 47"/>
          <p:cNvSpPr>
            <a:spLocks noChangeShapeType="1"/>
          </p:cNvSpPr>
          <p:nvPr/>
        </p:nvSpPr>
        <p:spPr bwMode="auto">
          <a:xfrm flipH="1">
            <a:off x="1447800" y="2667000"/>
            <a:ext cx="2362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892" name="Line 48"/>
          <p:cNvSpPr>
            <a:spLocks noChangeShapeType="1"/>
          </p:cNvSpPr>
          <p:nvPr/>
        </p:nvSpPr>
        <p:spPr bwMode="auto">
          <a:xfrm flipH="1">
            <a:off x="3581400" y="2743200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893" name="Line 49"/>
          <p:cNvSpPr>
            <a:spLocks noChangeShapeType="1"/>
          </p:cNvSpPr>
          <p:nvPr/>
        </p:nvSpPr>
        <p:spPr bwMode="auto">
          <a:xfrm>
            <a:off x="4648200" y="2743200"/>
            <a:ext cx="838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894" name="Line 50"/>
          <p:cNvSpPr>
            <a:spLocks noChangeShapeType="1"/>
          </p:cNvSpPr>
          <p:nvPr/>
        </p:nvSpPr>
        <p:spPr bwMode="auto">
          <a:xfrm>
            <a:off x="5029200" y="2667000"/>
            <a:ext cx="2743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27784" y="5486400"/>
            <a:ext cx="833603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92088" algn="l"/>
            <a:r>
              <a:rPr lang="el-GR" altLang="fr-FR" sz="1800" dirty="0"/>
              <a:t>Intuitivement :</a:t>
            </a:r>
          </a:p>
          <a:p>
            <a:pPr lvl="1" algn="l"/>
            <a:r>
              <a:rPr lang="el-GR" altLang="fr-FR" sz="1800" dirty="0"/>
              <a:t>Le test sur R n’est pas discriminatoire</a:t>
            </a:r>
          </a:p>
          <a:p>
            <a:pPr lvl="1" algn="l"/>
            <a:r>
              <a:rPr lang="el-GR" altLang="fr-FR" sz="1800" dirty="0"/>
              <a:t>Le test sur A est interessant sur les branches jeune et âgé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DF79EDA-D84D-4B80-BFCB-90B7D2350BFB}" type="slidenum">
              <a:rPr lang="fr-FR" altLang="fr-FR" sz="1200" smtClean="0">
                <a:solidFill>
                  <a:schemeClr val="tx2"/>
                </a:solidFill>
              </a:rPr>
              <a:pPr/>
              <a:t>57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 dirty="0"/>
              <a:t>Quelles fonctions permettraient de réprésenter ces intuitions ?</a:t>
            </a:r>
          </a:p>
          <a:p>
            <a:pPr marL="0" indent="192088"/>
            <a:endParaRPr lang="el-GR" altLang="fr-FR" dirty="0"/>
          </a:p>
          <a:p>
            <a:pPr marL="0" indent="192088"/>
            <a:r>
              <a:rPr lang="el-GR" altLang="fr-FR" dirty="0"/>
              <a:t>Fonctions qui seraient : </a:t>
            </a:r>
          </a:p>
          <a:p>
            <a:pPr lvl="1"/>
            <a:r>
              <a:rPr lang="el-GR" altLang="fr-FR" dirty="0"/>
              <a:t>Minimum lorsque le nœud est pur (tous les exemples sont dans une même classe</a:t>
            </a:r>
          </a:p>
          <a:p>
            <a:pPr lvl="1"/>
            <a:r>
              <a:rPr lang="el-GR" altLang="fr-FR" dirty="0"/>
              <a:t>et Maximum lorsque les exemples sont équirépartis.</a:t>
            </a:r>
          </a:p>
          <a:p>
            <a:pPr lvl="1"/>
            <a:endParaRPr lang="el-GR" altLang="fr-FR" dirty="0"/>
          </a:p>
          <a:p>
            <a:pPr marL="0" indent="192088"/>
            <a:endParaRPr lang="el-GR" altLang="fr-FR" dirty="0"/>
          </a:p>
          <a:p>
            <a:pPr marL="0" indent="192088"/>
            <a:r>
              <a:rPr lang="el-GR" altLang="fr-FR" dirty="0"/>
              <a:t>Exemples de fonctions possédant ces propriétés :</a:t>
            </a:r>
          </a:p>
          <a:p>
            <a:pPr marL="0" indent="192088"/>
            <a:endParaRPr lang="el-GR" altLang="fr-FR" dirty="0"/>
          </a:p>
          <a:p>
            <a:pPr lvl="2"/>
            <a:r>
              <a:rPr lang="el-GR" altLang="fr-FR" dirty="0"/>
              <a:t>Entropie :</a:t>
            </a:r>
          </a:p>
          <a:p>
            <a:pPr lvl="2"/>
            <a:endParaRPr lang="el-GR" altLang="fr-FR" dirty="0"/>
          </a:p>
          <a:p>
            <a:pPr lvl="2"/>
            <a:endParaRPr lang="el-GR" altLang="fr-FR" dirty="0"/>
          </a:p>
          <a:p>
            <a:pPr lvl="2"/>
            <a:r>
              <a:rPr lang="el-GR" altLang="fr-FR" dirty="0"/>
              <a:t>Fonction de Gini :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graphicFrame>
        <p:nvGraphicFramePr>
          <p:cNvPr id="1239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1633"/>
              </p:ext>
            </p:extLst>
          </p:nvPr>
        </p:nvGraphicFramePr>
        <p:xfrm>
          <a:off x="3578486" y="4558620"/>
          <a:ext cx="5308324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3" imgW="2806560" imgH="291960" progId="Equation.DSMT4">
                  <p:embed/>
                </p:oleObj>
              </mc:Choice>
              <mc:Fallback>
                <p:oleObj name="Equation" r:id="rId3" imgW="2806560" imgH="291960" progId="Equation.DSMT4">
                  <p:embed/>
                  <p:pic>
                    <p:nvPicPr>
                      <p:cNvPr id="1239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486" y="4558620"/>
                        <a:ext cx="5308324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30224"/>
              </p:ext>
            </p:extLst>
          </p:nvPr>
        </p:nvGraphicFramePr>
        <p:xfrm>
          <a:off x="3578486" y="5517232"/>
          <a:ext cx="31681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5" imgW="1752480" imgH="330120" progId="Equation.DSMT4">
                  <p:embed/>
                </p:oleObj>
              </mc:Choice>
              <mc:Fallback>
                <p:oleObj name="Equation" r:id="rId5" imgW="1752480" imgH="330120" progId="Equation.DSMT4">
                  <p:embed/>
                  <p:pic>
                    <p:nvPicPr>
                      <p:cNvPr id="1239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486" y="5517232"/>
                        <a:ext cx="31681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DF79EDA-D84D-4B80-BFCB-90B7D2350BFB}" type="slidenum">
              <a:rPr lang="fr-FR" altLang="fr-FR" sz="1200" smtClean="0">
                <a:solidFill>
                  <a:schemeClr val="tx2"/>
                </a:solidFill>
              </a:rPr>
              <a:pPr/>
              <a:t>58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 dirty="0"/>
              <a:t>Quelles fonctions permettraient de réprésenter ces intuitions ?</a:t>
            </a:r>
          </a:p>
          <a:p>
            <a:pPr marL="0" indent="192088"/>
            <a:endParaRPr lang="el-GR" altLang="fr-FR" dirty="0"/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6" y="1629400"/>
            <a:ext cx="6666667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8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2B03669-792C-4405-B53A-FEC62267A2D6}" type="slidenum">
              <a:rPr lang="fr-FR" altLang="fr-FR" sz="1200" smtClean="0">
                <a:solidFill>
                  <a:schemeClr val="tx2"/>
                </a:solidFill>
              </a:rPr>
              <a:pPr/>
              <a:t>59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/>
              <a:t>Quelles fonction permettrait choisir un test ?</a:t>
            </a:r>
          </a:p>
          <a:p>
            <a:pPr marL="0" indent="192088"/>
            <a:endParaRPr lang="el-GR" altLang="fr-FR"/>
          </a:p>
          <a:p>
            <a:pPr lvl="1"/>
            <a:r>
              <a:rPr lang="el-GR" altLang="fr-FR"/>
              <a:t>Fonction gain : </a:t>
            </a:r>
          </a:p>
          <a:p>
            <a:pPr lvl="1"/>
            <a:endParaRPr lang="el-GR" altLang="fr-FR"/>
          </a:p>
          <a:p>
            <a:pPr lvl="1"/>
            <a:endParaRPr lang="el-GR" altLang="fr-FR"/>
          </a:p>
          <a:p>
            <a:pPr lvl="1"/>
            <a:endParaRPr lang="el-GR" altLang="fr-FR"/>
          </a:p>
          <a:p>
            <a:pPr lvl="1"/>
            <a:endParaRPr lang="el-GR" altLang="fr-FR"/>
          </a:p>
          <a:p>
            <a:pPr lvl="1"/>
            <a:endParaRPr lang="el-GR" altLang="fr-FR"/>
          </a:p>
          <a:p>
            <a:pPr lvl="1"/>
            <a:endParaRPr lang="el-GR" altLang="fr-FR"/>
          </a:p>
          <a:p>
            <a:pPr lvl="1"/>
            <a:r>
              <a:rPr lang="el-GR" altLang="fr-FR"/>
              <a:t>Le test choisi est celui qui possède le gain le plus grand</a:t>
            </a:r>
          </a:p>
          <a:p>
            <a:pPr marL="0" indent="192088"/>
            <a:endParaRPr lang="el-GR" altLang="fr-FR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graphicFrame>
        <p:nvGraphicFramePr>
          <p:cNvPr id="1249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42641"/>
              </p:ext>
            </p:extLst>
          </p:nvPr>
        </p:nvGraphicFramePr>
        <p:xfrm>
          <a:off x="2552700" y="1676400"/>
          <a:ext cx="36703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3670300" imgH="546100" progId="Equation.DSMT4">
                  <p:embed/>
                </p:oleObj>
              </mc:Choice>
              <mc:Fallback>
                <p:oleObj name="Equation" r:id="rId3" imgW="3670300" imgH="546100" progId="Equation.DSMT4">
                  <p:embed/>
                  <p:pic>
                    <p:nvPicPr>
                      <p:cNvPr id="1249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676400"/>
                        <a:ext cx="36703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5" name="Object 6"/>
          <p:cNvGraphicFramePr>
            <a:graphicFrameLocks noChangeAspect="1"/>
          </p:cNvGraphicFramePr>
          <p:nvPr/>
        </p:nvGraphicFramePr>
        <p:xfrm>
          <a:off x="654050" y="2362200"/>
          <a:ext cx="773588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5" imgW="7734300" imgH="1574800" progId="Equation.3">
                  <p:embed/>
                </p:oleObj>
              </mc:Choice>
              <mc:Fallback>
                <p:oleObj name="Equation" r:id="rId5" imgW="7734300" imgH="1574800" progId="Equation.3">
                  <p:embed/>
                  <p:pic>
                    <p:nvPicPr>
                      <p:cNvPr id="1249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362200"/>
                        <a:ext cx="773588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Une histoire ancienne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4797152"/>
            <a:ext cx="8229600" cy="16562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fr-FR" i="1" dirty="0">
                <a:solidFill>
                  <a:schemeClr val="tx1"/>
                </a:solidFill>
              </a:rPr>
              <a:t>« </a:t>
            </a:r>
            <a:r>
              <a:rPr lang="fr-FR" i="1" dirty="0" err="1">
                <a:solidFill>
                  <a:schemeClr val="tx1"/>
                </a:solidFill>
              </a:rPr>
              <a:t>Instead</a:t>
            </a:r>
            <a:r>
              <a:rPr lang="fr-FR" i="1" dirty="0">
                <a:solidFill>
                  <a:schemeClr val="tx1"/>
                </a:solidFill>
              </a:rPr>
              <a:t> of </a:t>
            </a:r>
            <a:r>
              <a:rPr lang="fr-FR" i="1" dirty="0" err="1">
                <a:solidFill>
                  <a:schemeClr val="tx1"/>
                </a:solidFill>
              </a:rPr>
              <a:t>trying</a:t>
            </a:r>
            <a:r>
              <a:rPr lang="fr-FR" i="1" dirty="0">
                <a:solidFill>
                  <a:schemeClr val="tx1"/>
                </a:solidFill>
              </a:rPr>
              <a:t> to </a:t>
            </a:r>
            <a:r>
              <a:rPr lang="fr-FR" i="1" dirty="0" err="1">
                <a:solidFill>
                  <a:schemeClr val="tx1"/>
                </a:solidFill>
              </a:rPr>
              <a:t>produce</a:t>
            </a:r>
            <a:r>
              <a:rPr lang="fr-FR" i="1" dirty="0">
                <a:solidFill>
                  <a:schemeClr val="tx1"/>
                </a:solidFill>
              </a:rPr>
              <a:t> a programme to </a:t>
            </a:r>
            <a:r>
              <a:rPr lang="fr-FR" i="1" dirty="0" err="1">
                <a:solidFill>
                  <a:schemeClr val="tx1"/>
                </a:solidFill>
              </a:rPr>
              <a:t>simulate</a:t>
            </a:r>
            <a:r>
              <a:rPr lang="fr-FR" i="1" dirty="0">
                <a:solidFill>
                  <a:schemeClr val="tx1"/>
                </a:solidFill>
              </a:rPr>
              <a:t> the </a:t>
            </a:r>
            <a:r>
              <a:rPr lang="fr-FR" i="1" dirty="0" err="1">
                <a:solidFill>
                  <a:schemeClr val="tx1"/>
                </a:solidFill>
              </a:rPr>
              <a:t>adult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mind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why</a:t>
            </a:r>
            <a:r>
              <a:rPr lang="fr-FR" i="1" dirty="0">
                <a:solidFill>
                  <a:schemeClr val="tx1"/>
                </a:solidFill>
              </a:rPr>
              <a:t> not </a:t>
            </a:r>
            <a:r>
              <a:rPr lang="fr-FR" i="1" dirty="0" err="1">
                <a:solidFill>
                  <a:schemeClr val="tx1"/>
                </a:solidFill>
              </a:rPr>
              <a:t>rather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try</a:t>
            </a:r>
            <a:r>
              <a:rPr lang="fr-FR" i="1" dirty="0">
                <a:solidFill>
                  <a:schemeClr val="tx1"/>
                </a:solidFill>
              </a:rPr>
              <a:t> to </a:t>
            </a:r>
            <a:r>
              <a:rPr lang="fr-FR" i="1" dirty="0" err="1">
                <a:solidFill>
                  <a:schemeClr val="tx1"/>
                </a:solidFill>
              </a:rPr>
              <a:t>produce</a:t>
            </a:r>
            <a:r>
              <a:rPr lang="fr-FR" i="1" dirty="0">
                <a:solidFill>
                  <a:schemeClr val="tx1"/>
                </a:solidFill>
              </a:rPr>
              <a:t> one </a:t>
            </a:r>
            <a:r>
              <a:rPr lang="fr-FR" i="1" dirty="0" err="1">
                <a:solidFill>
                  <a:schemeClr val="tx1"/>
                </a:solidFill>
              </a:rPr>
              <a:t>which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simulates</a:t>
            </a:r>
            <a:r>
              <a:rPr lang="fr-FR" i="1" dirty="0">
                <a:solidFill>
                  <a:schemeClr val="tx1"/>
                </a:solidFill>
              </a:rPr>
              <a:t> the </a:t>
            </a:r>
            <a:r>
              <a:rPr lang="fr-FR" i="1" dirty="0" err="1">
                <a:solidFill>
                  <a:schemeClr val="tx1"/>
                </a:solidFill>
              </a:rPr>
              <a:t>child's</a:t>
            </a:r>
            <a:r>
              <a:rPr lang="fr-FR" i="1" dirty="0">
                <a:solidFill>
                  <a:schemeClr val="tx1"/>
                </a:solidFill>
              </a:rPr>
              <a:t> ? If </a:t>
            </a:r>
            <a:r>
              <a:rPr lang="fr-FR" i="1" dirty="0" err="1">
                <a:solidFill>
                  <a:schemeClr val="tx1"/>
                </a:solidFill>
              </a:rPr>
              <a:t>this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were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then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subjected</a:t>
            </a:r>
            <a:r>
              <a:rPr lang="fr-FR" i="1" dirty="0">
                <a:solidFill>
                  <a:schemeClr val="tx1"/>
                </a:solidFill>
              </a:rPr>
              <a:t> to an </a:t>
            </a:r>
            <a:r>
              <a:rPr lang="fr-FR" i="1" dirty="0" err="1">
                <a:solidFill>
                  <a:schemeClr val="tx1"/>
                </a:solidFill>
              </a:rPr>
              <a:t>appropriate</a:t>
            </a:r>
            <a:r>
              <a:rPr lang="fr-FR" i="1" dirty="0">
                <a:solidFill>
                  <a:schemeClr val="tx1"/>
                </a:solidFill>
              </a:rPr>
              <a:t> course of </a:t>
            </a:r>
            <a:r>
              <a:rPr lang="fr-FR" i="1" dirty="0" err="1">
                <a:solidFill>
                  <a:schemeClr val="tx1"/>
                </a:solidFill>
              </a:rPr>
              <a:t>education</a:t>
            </a:r>
            <a:r>
              <a:rPr lang="fr-FR" i="1" dirty="0">
                <a:solidFill>
                  <a:schemeClr val="tx1"/>
                </a:solidFill>
              </a:rPr>
              <a:t> one </a:t>
            </a:r>
            <a:r>
              <a:rPr lang="fr-FR" i="1" dirty="0" err="1">
                <a:solidFill>
                  <a:schemeClr val="tx1"/>
                </a:solidFill>
              </a:rPr>
              <a:t>would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obtain</a:t>
            </a:r>
            <a:r>
              <a:rPr lang="fr-FR" i="1" dirty="0">
                <a:solidFill>
                  <a:schemeClr val="tx1"/>
                </a:solidFill>
              </a:rPr>
              <a:t> the </a:t>
            </a:r>
            <a:r>
              <a:rPr lang="fr-FR" i="1" dirty="0" err="1">
                <a:solidFill>
                  <a:schemeClr val="tx1"/>
                </a:solidFill>
              </a:rPr>
              <a:t>adult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brain</a:t>
            </a:r>
            <a:r>
              <a:rPr lang="fr-FR" i="1" dirty="0">
                <a:solidFill>
                  <a:schemeClr val="tx1"/>
                </a:solidFill>
              </a:rPr>
              <a:t>.  »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ZapfDingbats" pitchFamily="82" charset="2"/>
              <a:buNone/>
              <a:defRPr/>
            </a:pPr>
            <a:endParaRPr lang="fr-FR" dirty="0"/>
          </a:p>
        </p:txBody>
      </p:sp>
      <p:sp>
        <p:nvSpPr>
          <p:cNvPr id="1126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6D55024-9E19-46E2-B983-95D0A6A614F0}" type="slidenum">
              <a:rPr lang="fr-FR" altLang="fr-FR" sz="1200" smtClean="0">
                <a:solidFill>
                  <a:schemeClr val="tx2"/>
                </a:solidFill>
              </a:rPr>
              <a:pPr/>
              <a:t>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pic>
        <p:nvPicPr>
          <p:cNvPr id="36866" name="Picture 2" descr="Résultat de recherche d'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47" y="1052736"/>
            <a:ext cx="224990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8979" y="4065243"/>
            <a:ext cx="2626040" cy="501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fr-FR" sz="2400" i="1" dirty="0">
                <a:solidFill>
                  <a:schemeClr val="tx1"/>
                </a:solidFill>
              </a:rPr>
              <a:t>Alan Turing 1963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77B55BC1-6956-4150-B814-74538402F347}" type="slidenum">
              <a:rPr lang="fr-FR" altLang="fr-FR" sz="1200" smtClean="0">
                <a:solidFill>
                  <a:schemeClr val="tx2"/>
                </a:solidFill>
              </a:rPr>
              <a:pPr/>
              <a:t>60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/>
              <a:t>Exemple traité avec l’entropie :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25958" name="Rectangle 5"/>
          <p:cNvSpPr>
            <a:spLocks noChangeArrowheads="1"/>
          </p:cNvSpPr>
          <p:nvPr/>
        </p:nvSpPr>
        <p:spPr bwMode="auto">
          <a:xfrm>
            <a:off x="609600" y="1676400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(3,5)</a:t>
            </a:r>
          </a:p>
        </p:txBody>
      </p:sp>
      <p:grpSp>
        <p:nvGrpSpPr>
          <p:cNvPr id="125959" name="Group 6"/>
          <p:cNvGrpSpPr>
            <a:grpSpLocks/>
          </p:cNvGrpSpPr>
          <p:nvPr/>
        </p:nvGrpSpPr>
        <p:grpSpPr bwMode="auto">
          <a:xfrm>
            <a:off x="3352800" y="3048000"/>
            <a:ext cx="2089150" cy="1295400"/>
            <a:chOff x="105" y="1824"/>
            <a:chExt cx="1316" cy="816"/>
          </a:xfrm>
        </p:grpSpPr>
        <p:sp>
          <p:nvSpPr>
            <p:cNvPr id="125966" name="Rectangle 7"/>
            <p:cNvSpPr>
              <a:spLocks noChangeArrowheads="1"/>
            </p:cNvSpPr>
            <p:nvPr/>
          </p:nvSpPr>
          <p:spPr bwMode="auto">
            <a:xfrm>
              <a:off x="576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 ?</a:t>
              </a:r>
            </a:p>
          </p:txBody>
        </p:sp>
        <p:sp>
          <p:nvSpPr>
            <p:cNvPr id="125967" name="Line 8"/>
            <p:cNvSpPr>
              <a:spLocks noChangeShapeType="1"/>
            </p:cNvSpPr>
            <p:nvPr/>
          </p:nvSpPr>
          <p:spPr bwMode="auto">
            <a:xfrm flipH="1">
              <a:off x="33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68" name="Rectangle 9"/>
            <p:cNvSpPr>
              <a:spLocks noChangeArrowheads="1"/>
            </p:cNvSpPr>
            <p:nvPr/>
          </p:nvSpPr>
          <p:spPr bwMode="auto">
            <a:xfrm>
              <a:off x="227" y="2112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faible</a:t>
              </a:r>
            </a:p>
          </p:txBody>
        </p:sp>
        <p:sp>
          <p:nvSpPr>
            <p:cNvPr id="125969" name="Line 10"/>
            <p:cNvSpPr>
              <a:spLocks noChangeShapeType="1"/>
            </p:cNvSpPr>
            <p:nvPr/>
          </p:nvSpPr>
          <p:spPr bwMode="auto">
            <a:xfrm>
              <a:off x="912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70" name="Rectangle 11"/>
            <p:cNvSpPr>
              <a:spLocks noChangeArrowheads="1"/>
            </p:cNvSpPr>
            <p:nvPr/>
          </p:nvSpPr>
          <p:spPr bwMode="auto">
            <a:xfrm>
              <a:off x="883" y="21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élevé</a:t>
              </a:r>
            </a:p>
          </p:txBody>
        </p:sp>
        <p:sp>
          <p:nvSpPr>
            <p:cNvPr id="125971" name="Line 12"/>
            <p:cNvSpPr>
              <a:spLocks noChangeShapeType="1"/>
            </p:cNvSpPr>
            <p:nvPr/>
          </p:nvSpPr>
          <p:spPr bwMode="auto">
            <a:xfrm>
              <a:off x="768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72" name="Rectangle 13"/>
            <p:cNvSpPr>
              <a:spLocks noChangeArrowheads="1"/>
            </p:cNvSpPr>
            <p:nvPr/>
          </p:nvSpPr>
          <p:spPr bwMode="auto">
            <a:xfrm>
              <a:off x="568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25973" name="Rectangle 14"/>
            <p:cNvSpPr>
              <a:spLocks noChangeArrowheads="1"/>
            </p:cNvSpPr>
            <p:nvPr/>
          </p:nvSpPr>
          <p:spPr bwMode="auto">
            <a:xfrm>
              <a:off x="10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25974" name="Rectangle 15"/>
            <p:cNvSpPr>
              <a:spLocks noChangeArrowheads="1"/>
            </p:cNvSpPr>
            <p:nvPr/>
          </p:nvSpPr>
          <p:spPr bwMode="auto">
            <a:xfrm>
              <a:off x="58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(2,1)</a:t>
              </a:r>
            </a:p>
          </p:txBody>
        </p:sp>
        <p:sp>
          <p:nvSpPr>
            <p:cNvPr id="125975" name="Rectangle 16"/>
            <p:cNvSpPr>
              <a:spLocks noChangeArrowheads="1"/>
            </p:cNvSpPr>
            <p:nvPr/>
          </p:nvSpPr>
          <p:spPr bwMode="auto">
            <a:xfrm>
              <a:off x="1056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(0,2)</a:t>
              </a:r>
            </a:p>
          </p:txBody>
        </p:sp>
      </p:grpSp>
      <p:sp>
        <p:nvSpPr>
          <p:cNvPr id="125960" name="Line 17"/>
          <p:cNvSpPr>
            <a:spLocks noChangeShapeType="1"/>
          </p:cNvSpPr>
          <p:nvPr/>
        </p:nvSpPr>
        <p:spPr bwMode="auto">
          <a:xfrm>
            <a:off x="1143000" y="1981200"/>
            <a:ext cx="32766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25961" name="Object 18"/>
          <p:cNvGraphicFramePr>
            <a:graphicFrameLocks noChangeAspect="1"/>
          </p:cNvGraphicFramePr>
          <p:nvPr/>
        </p:nvGraphicFramePr>
        <p:xfrm>
          <a:off x="1371600" y="1600200"/>
          <a:ext cx="3429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" imgW="4889500" imgH="660400" progId="Equation.3">
                  <p:embed/>
                </p:oleObj>
              </mc:Choice>
              <mc:Fallback>
                <p:oleObj name="Equation" r:id="rId3" imgW="4889500" imgH="660400" progId="Equation.3">
                  <p:embed/>
                  <p:pic>
                    <p:nvPicPr>
                      <p:cNvPr id="12596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3429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9"/>
          <p:cNvGraphicFramePr>
            <a:graphicFrameLocks noChangeAspect="1"/>
          </p:cNvGraphicFramePr>
          <p:nvPr/>
        </p:nvGraphicFramePr>
        <p:xfrm>
          <a:off x="285750" y="4343400"/>
          <a:ext cx="33416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4762500" imgH="660400" progId="Equation.3">
                  <p:embed/>
                </p:oleObj>
              </mc:Choice>
              <mc:Fallback>
                <p:oleObj name="Equation" r:id="rId5" imgW="4762500" imgH="660400" progId="Equation.3">
                  <p:embed/>
                  <p:pic>
                    <p:nvPicPr>
                      <p:cNvPr id="12596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343400"/>
                        <a:ext cx="33416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20"/>
          <p:cNvGraphicFramePr>
            <a:graphicFrameLocks noChangeAspect="1"/>
          </p:cNvGraphicFramePr>
          <p:nvPr/>
        </p:nvGraphicFramePr>
        <p:xfrm>
          <a:off x="2438400" y="4876800"/>
          <a:ext cx="33655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7" imgW="4800600" imgH="660400" progId="Equation.3">
                  <p:embed/>
                </p:oleObj>
              </mc:Choice>
              <mc:Fallback>
                <p:oleObj name="Equation" r:id="rId7" imgW="4800600" imgH="660400" progId="Equation.3">
                  <p:embed/>
                  <p:pic>
                    <p:nvPicPr>
                      <p:cNvPr id="12596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76800"/>
                        <a:ext cx="33655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4" name="Object 21"/>
          <p:cNvGraphicFramePr>
            <a:graphicFrameLocks noChangeAspect="1"/>
          </p:cNvGraphicFramePr>
          <p:nvPr/>
        </p:nvGraphicFramePr>
        <p:xfrm>
          <a:off x="4741863" y="5410200"/>
          <a:ext cx="30654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9" imgW="4368800" imgH="660400" progId="Equation.3">
                  <p:embed/>
                </p:oleObj>
              </mc:Choice>
              <mc:Fallback>
                <p:oleObj name="Equation" r:id="rId9" imgW="4368800" imgH="660400" progId="Equation.3">
                  <p:embed/>
                  <p:pic>
                    <p:nvPicPr>
                      <p:cNvPr id="12596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5410200"/>
                        <a:ext cx="30654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5" name="Object 22"/>
          <p:cNvGraphicFramePr>
            <a:graphicFrameLocks noChangeAspect="1"/>
          </p:cNvGraphicFramePr>
          <p:nvPr/>
        </p:nvGraphicFramePr>
        <p:xfrm>
          <a:off x="544513" y="6019800"/>
          <a:ext cx="5772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1" imgW="8229600" imgH="1041400" progId="Equation.3">
                  <p:embed/>
                </p:oleObj>
              </mc:Choice>
              <mc:Fallback>
                <p:oleObj name="Equation" r:id="rId11" imgW="8229600" imgH="1041400" progId="Equation.3">
                  <p:embed/>
                  <p:pic>
                    <p:nvPicPr>
                      <p:cNvPr id="12596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6019800"/>
                        <a:ext cx="57721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48115"/>
              </p:ext>
            </p:extLst>
          </p:nvPr>
        </p:nvGraphicFramePr>
        <p:xfrm>
          <a:off x="5482731" y="1403160"/>
          <a:ext cx="2790000" cy="36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3" imgW="2349360" imgH="304560" progId="Equation.DSMT4">
                  <p:embed/>
                </p:oleObj>
              </mc:Choice>
              <mc:Fallback>
                <p:oleObj name="Equation" r:id="rId13" imgW="2349360" imgH="304560" progId="Equation.DSMT4">
                  <p:embed/>
                  <p:pic>
                    <p:nvPicPr>
                      <p:cNvPr id="1249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1" y="1403160"/>
                        <a:ext cx="2790000" cy="36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386209"/>
              </p:ext>
            </p:extLst>
          </p:nvPr>
        </p:nvGraphicFramePr>
        <p:xfrm>
          <a:off x="5482730" y="977153"/>
          <a:ext cx="3459600" cy="36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5" imgW="2806560" imgH="291960" progId="Equation.DSMT4">
                  <p:embed/>
                </p:oleObj>
              </mc:Choice>
              <mc:Fallback>
                <p:oleObj name="Equation" r:id="rId15" imgW="2806560" imgH="291960" progId="Equation.DSMT4">
                  <p:embed/>
                  <p:pic>
                    <p:nvPicPr>
                      <p:cNvPr id="1239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0" y="977153"/>
                        <a:ext cx="3459600" cy="360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12C7BC05-0EEC-49DB-9704-4CD99C940427}" type="slidenum">
              <a:rPr lang="fr-FR" altLang="fr-FR" sz="1200" smtClean="0">
                <a:solidFill>
                  <a:schemeClr val="tx2"/>
                </a:solidFill>
              </a:rPr>
              <a:pPr/>
              <a:t>61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/>
              <a:t>Exemple traité avec l’entropie :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609600" y="1676400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(3,5)</a:t>
            </a:r>
          </a:p>
        </p:txBody>
      </p:sp>
      <p:sp>
        <p:nvSpPr>
          <p:cNvPr id="126983" name="Line 6"/>
          <p:cNvSpPr>
            <a:spLocks noChangeShapeType="1"/>
          </p:cNvSpPr>
          <p:nvPr/>
        </p:nvSpPr>
        <p:spPr bwMode="auto">
          <a:xfrm>
            <a:off x="1143000" y="1981200"/>
            <a:ext cx="32766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26984" name="Object 7"/>
          <p:cNvGraphicFramePr>
            <a:graphicFrameLocks noChangeAspect="1"/>
          </p:cNvGraphicFramePr>
          <p:nvPr/>
        </p:nvGraphicFramePr>
        <p:xfrm>
          <a:off x="1371600" y="1600200"/>
          <a:ext cx="3429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" imgW="4889500" imgH="660400" progId="Equation.3">
                  <p:embed/>
                </p:oleObj>
              </mc:Choice>
              <mc:Fallback>
                <p:oleObj name="Equation" r:id="rId3" imgW="4889500" imgH="660400" progId="Equation.3">
                  <p:embed/>
                  <p:pic>
                    <p:nvPicPr>
                      <p:cNvPr id="12698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3429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487788"/>
              </p:ext>
            </p:extLst>
          </p:nvPr>
        </p:nvGraphicFramePr>
        <p:xfrm>
          <a:off x="118691" y="4276725"/>
          <a:ext cx="348969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5" imgW="2514600" imgH="431640" progId="Equation.DSMT4">
                  <p:embed/>
                </p:oleObj>
              </mc:Choice>
              <mc:Fallback>
                <p:oleObj name="Equation" r:id="rId5" imgW="2514600" imgH="431640" progId="Equation.DSMT4">
                  <p:embed/>
                  <p:pic>
                    <p:nvPicPr>
                      <p:cNvPr id="12698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91" y="4276725"/>
                        <a:ext cx="348969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9"/>
          <p:cNvGraphicFramePr>
            <a:graphicFrameLocks noChangeAspect="1"/>
          </p:cNvGraphicFramePr>
          <p:nvPr/>
        </p:nvGraphicFramePr>
        <p:xfrm>
          <a:off x="2589213" y="4876800"/>
          <a:ext cx="3063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7" imgW="4368800" imgH="660400" progId="Equation.3">
                  <p:embed/>
                </p:oleObj>
              </mc:Choice>
              <mc:Fallback>
                <p:oleObj name="Equation" r:id="rId7" imgW="4368800" imgH="660400" progId="Equation.3">
                  <p:embed/>
                  <p:pic>
                    <p:nvPicPr>
                      <p:cNvPr id="12698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4876800"/>
                        <a:ext cx="30638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0"/>
          <p:cNvGraphicFramePr>
            <a:graphicFrameLocks noChangeAspect="1"/>
          </p:cNvGraphicFramePr>
          <p:nvPr/>
        </p:nvGraphicFramePr>
        <p:xfrm>
          <a:off x="4741863" y="5410200"/>
          <a:ext cx="3063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9" imgW="4368800" imgH="660400" progId="Equation.3">
                  <p:embed/>
                </p:oleObj>
              </mc:Choice>
              <mc:Fallback>
                <p:oleObj name="Equation" r:id="rId9" imgW="4368800" imgH="660400" progId="Equation.3">
                  <p:embed/>
                  <p:pic>
                    <p:nvPicPr>
                      <p:cNvPr id="12698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5410200"/>
                        <a:ext cx="30638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988" name="Group 11"/>
          <p:cNvGrpSpPr>
            <a:grpSpLocks/>
          </p:cNvGrpSpPr>
          <p:nvPr/>
        </p:nvGrpSpPr>
        <p:grpSpPr bwMode="auto">
          <a:xfrm>
            <a:off x="3397250" y="3048000"/>
            <a:ext cx="2089150" cy="1295400"/>
            <a:chOff x="1372" y="1824"/>
            <a:chExt cx="1316" cy="816"/>
          </a:xfrm>
        </p:grpSpPr>
        <p:sp>
          <p:nvSpPr>
            <p:cNvPr id="126990" name="Rectangle 12"/>
            <p:cNvSpPr>
              <a:spLocks noChangeArrowheads="1"/>
            </p:cNvSpPr>
            <p:nvPr/>
          </p:nvSpPr>
          <p:spPr bwMode="auto">
            <a:xfrm>
              <a:off x="184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A ?</a:t>
              </a:r>
            </a:p>
          </p:txBody>
        </p:sp>
        <p:sp>
          <p:nvSpPr>
            <p:cNvPr id="126991" name="Line 13"/>
            <p:cNvSpPr>
              <a:spLocks noChangeShapeType="1"/>
            </p:cNvSpPr>
            <p:nvPr/>
          </p:nvSpPr>
          <p:spPr bwMode="auto">
            <a:xfrm flipH="1">
              <a:off x="160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992" name="Rectangle 14"/>
            <p:cNvSpPr>
              <a:spLocks noChangeArrowheads="1"/>
            </p:cNvSpPr>
            <p:nvPr/>
          </p:nvSpPr>
          <p:spPr bwMode="auto">
            <a:xfrm>
              <a:off x="1505" y="2112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jeune</a:t>
              </a:r>
            </a:p>
          </p:txBody>
        </p:sp>
        <p:sp>
          <p:nvSpPr>
            <p:cNvPr id="126993" name="Line 15"/>
            <p:cNvSpPr>
              <a:spLocks noChangeShapeType="1"/>
            </p:cNvSpPr>
            <p:nvPr/>
          </p:nvSpPr>
          <p:spPr bwMode="auto">
            <a:xfrm>
              <a:off x="217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994" name="Rectangle 16"/>
            <p:cNvSpPr>
              <a:spLocks noChangeArrowheads="1"/>
            </p:cNvSpPr>
            <p:nvPr/>
          </p:nvSpPr>
          <p:spPr bwMode="auto">
            <a:xfrm>
              <a:off x="219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âgé</a:t>
              </a:r>
            </a:p>
          </p:txBody>
        </p:sp>
        <p:sp>
          <p:nvSpPr>
            <p:cNvPr id="126995" name="Line 17"/>
            <p:cNvSpPr>
              <a:spLocks noChangeShapeType="1"/>
            </p:cNvSpPr>
            <p:nvPr/>
          </p:nvSpPr>
          <p:spPr bwMode="auto">
            <a:xfrm>
              <a:off x="2035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996" name="Rectangle 18"/>
            <p:cNvSpPr>
              <a:spLocks noChangeArrowheads="1"/>
            </p:cNvSpPr>
            <p:nvPr/>
          </p:nvSpPr>
          <p:spPr bwMode="auto">
            <a:xfrm>
              <a:off x="1835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26997" name="Rectangle 19"/>
            <p:cNvSpPr>
              <a:spLocks noChangeArrowheads="1"/>
            </p:cNvSpPr>
            <p:nvPr/>
          </p:nvSpPr>
          <p:spPr bwMode="auto">
            <a:xfrm>
              <a:off x="1372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(1,0)</a:t>
              </a:r>
            </a:p>
          </p:txBody>
        </p:sp>
        <p:sp>
          <p:nvSpPr>
            <p:cNvPr id="126998" name="Rectangle 20"/>
            <p:cNvSpPr>
              <a:spLocks noChangeArrowheads="1"/>
            </p:cNvSpPr>
            <p:nvPr/>
          </p:nvSpPr>
          <p:spPr bwMode="auto">
            <a:xfrm>
              <a:off x="18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(2,2)</a:t>
              </a:r>
            </a:p>
          </p:txBody>
        </p:sp>
        <p:sp>
          <p:nvSpPr>
            <p:cNvPr id="126999" name="Rectangle 21"/>
            <p:cNvSpPr>
              <a:spLocks noChangeArrowheads="1"/>
            </p:cNvSpPr>
            <p:nvPr/>
          </p:nvSpPr>
          <p:spPr bwMode="auto">
            <a:xfrm>
              <a:off x="232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graphicFrame>
        <p:nvGraphicFramePr>
          <p:cNvPr id="126989" name="Object 22"/>
          <p:cNvGraphicFramePr>
            <a:graphicFrameLocks noChangeAspect="1"/>
          </p:cNvGraphicFramePr>
          <p:nvPr/>
        </p:nvGraphicFramePr>
        <p:xfrm>
          <a:off x="554038" y="6010275"/>
          <a:ext cx="57546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1" imgW="8204200" imgH="1066800" progId="Equation.3">
                  <p:embed/>
                </p:oleObj>
              </mc:Choice>
              <mc:Fallback>
                <p:oleObj name="Equation" r:id="rId11" imgW="8204200" imgH="1066800" progId="Equation.3">
                  <p:embed/>
                  <p:pic>
                    <p:nvPicPr>
                      <p:cNvPr id="12698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6010275"/>
                        <a:ext cx="57546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7935"/>
              </p:ext>
            </p:extLst>
          </p:nvPr>
        </p:nvGraphicFramePr>
        <p:xfrm>
          <a:off x="5482731" y="1403160"/>
          <a:ext cx="2790000" cy="36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3" imgW="2349360" imgH="304560" progId="Equation.DSMT4">
                  <p:embed/>
                </p:oleObj>
              </mc:Choice>
              <mc:Fallback>
                <p:oleObj name="Equation" r:id="rId13" imgW="2349360" imgH="30456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1" y="1403160"/>
                        <a:ext cx="2790000" cy="36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64633"/>
              </p:ext>
            </p:extLst>
          </p:nvPr>
        </p:nvGraphicFramePr>
        <p:xfrm>
          <a:off x="5482730" y="977153"/>
          <a:ext cx="3459600" cy="36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15" imgW="2806560" imgH="291960" progId="Equation.DSMT4">
                  <p:embed/>
                </p:oleObj>
              </mc:Choice>
              <mc:Fallback>
                <p:oleObj name="Equation" r:id="rId15" imgW="2806560" imgH="29196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0" y="977153"/>
                        <a:ext cx="3459600" cy="360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C0A172D8-9A44-47FC-B6E4-BBAA7D8741C9}" type="slidenum">
              <a:rPr lang="fr-FR" altLang="fr-FR" sz="1200" smtClean="0">
                <a:solidFill>
                  <a:schemeClr val="tx2"/>
                </a:solidFill>
              </a:rPr>
              <a:pPr/>
              <a:t>62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/>
              <a:t>Exemple traité avec l’entropie :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28006" name="Rectangle 5"/>
          <p:cNvSpPr>
            <a:spLocks noChangeArrowheads="1"/>
          </p:cNvSpPr>
          <p:nvPr/>
        </p:nvSpPr>
        <p:spPr bwMode="auto">
          <a:xfrm>
            <a:off x="609600" y="1676400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(3,5)</a:t>
            </a:r>
          </a:p>
        </p:txBody>
      </p:sp>
      <p:sp>
        <p:nvSpPr>
          <p:cNvPr id="128007" name="Line 6"/>
          <p:cNvSpPr>
            <a:spLocks noChangeShapeType="1"/>
          </p:cNvSpPr>
          <p:nvPr/>
        </p:nvSpPr>
        <p:spPr bwMode="auto">
          <a:xfrm>
            <a:off x="1143000" y="1981200"/>
            <a:ext cx="32766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28008" name="Object 7"/>
          <p:cNvGraphicFramePr>
            <a:graphicFrameLocks noChangeAspect="1"/>
          </p:cNvGraphicFramePr>
          <p:nvPr/>
        </p:nvGraphicFramePr>
        <p:xfrm>
          <a:off x="1371600" y="1600200"/>
          <a:ext cx="3429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" imgW="4889500" imgH="660400" progId="Equation.3">
                  <p:embed/>
                </p:oleObj>
              </mc:Choice>
              <mc:Fallback>
                <p:oleObj name="Equation" r:id="rId3" imgW="4889500" imgH="660400" progId="Equation.3">
                  <p:embed/>
                  <p:pic>
                    <p:nvPicPr>
                      <p:cNvPr id="1280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3429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8"/>
          <p:cNvGraphicFramePr>
            <a:graphicFrameLocks noChangeAspect="1"/>
          </p:cNvGraphicFramePr>
          <p:nvPr/>
        </p:nvGraphicFramePr>
        <p:xfrm>
          <a:off x="471488" y="4343400"/>
          <a:ext cx="2965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5" imgW="4229100" imgH="660400" progId="Equation.3">
                  <p:embed/>
                </p:oleObj>
              </mc:Choice>
              <mc:Fallback>
                <p:oleObj name="Equation" r:id="rId5" imgW="4229100" imgH="660400" progId="Equation.3">
                  <p:embed/>
                  <p:pic>
                    <p:nvPicPr>
                      <p:cNvPr id="12800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343400"/>
                        <a:ext cx="2965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9"/>
          <p:cNvGraphicFramePr>
            <a:graphicFrameLocks noChangeAspect="1"/>
          </p:cNvGraphicFramePr>
          <p:nvPr/>
        </p:nvGraphicFramePr>
        <p:xfrm>
          <a:off x="2438400" y="4876800"/>
          <a:ext cx="33639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7" imgW="4800600" imgH="660400" progId="Equation.3">
                  <p:embed/>
                </p:oleObj>
              </mc:Choice>
              <mc:Fallback>
                <p:oleObj name="Equation" r:id="rId7" imgW="4800600" imgH="660400" progId="Equation.3">
                  <p:embed/>
                  <p:pic>
                    <p:nvPicPr>
                      <p:cNvPr id="1280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76800"/>
                        <a:ext cx="33639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1" name="Object 10"/>
          <p:cNvGraphicFramePr>
            <a:graphicFrameLocks noChangeAspect="1"/>
          </p:cNvGraphicFramePr>
          <p:nvPr/>
        </p:nvGraphicFramePr>
        <p:xfrm>
          <a:off x="4591050" y="5410200"/>
          <a:ext cx="3367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9" imgW="4800600" imgH="660400" progId="Equation.3">
                  <p:embed/>
                </p:oleObj>
              </mc:Choice>
              <mc:Fallback>
                <p:oleObj name="Equation" r:id="rId9" imgW="4800600" imgH="660400" progId="Equation.3">
                  <p:embed/>
                  <p:pic>
                    <p:nvPicPr>
                      <p:cNvPr id="1280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5410200"/>
                        <a:ext cx="33670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2" name="Object 11"/>
          <p:cNvGraphicFramePr>
            <a:graphicFrameLocks noChangeAspect="1"/>
          </p:cNvGraphicFramePr>
          <p:nvPr/>
        </p:nvGraphicFramePr>
        <p:xfrm>
          <a:off x="568325" y="6018213"/>
          <a:ext cx="57261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1" imgW="8166100" imgH="1041400" progId="Equation.3">
                  <p:embed/>
                </p:oleObj>
              </mc:Choice>
              <mc:Fallback>
                <p:oleObj name="Equation" r:id="rId11" imgW="8166100" imgH="1041400" progId="Equation.3">
                  <p:embed/>
                  <p:pic>
                    <p:nvPicPr>
                      <p:cNvPr id="1280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6018213"/>
                        <a:ext cx="57261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013" name="Group 12"/>
          <p:cNvGrpSpPr>
            <a:grpSpLocks/>
          </p:cNvGrpSpPr>
          <p:nvPr/>
        </p:nvGrpSpPr>
        <p:grpSpPr bwMode="auto">
          <a:xfrm>
            <a:off x="3429000" y="3048000"/>
            <a:ext cx="2060575" cy="1295400"/>
            <a:chOff x="2648" y="1824"/>
            <a:chExt cx="1298" cy="816"/>
          </a:xfrm>
        </p:grpSpPr>
        <p:sp>
          <p:nvSpPr>
            <p:cNvPr id="128014" name="Rectangle 13"/>
            <p:cNvSpPr>
              <a:spLocks noChangeArrowheads="1"/>
            </p:cNvSpPr>
            <p:nvPr/>
          </p:nvSpPr>
          <p:spPr bwMode="auto">
            <a:xfrm>
              <a:off x="3110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 ?</a:t>
              </a:r>
            </a:p>
          </p:txBody>
        </p:sp>
        <p:sp>
          <p:nvSpPr>
            <p:cNvPr id="128015" name="Line 14"/>
            <p:cNvSpPr>
              <a:spLocks noChangeShapeType="1"/>
            </p:cNvSpPr>
            <p:nvPr/>
          </p:nvSpPr>
          <p:spPr bwMode="auto">
            <a:xfrm flipH="1">
              <a:off x="2870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016" name="Rectangle 15"/>
            <p:cNvSpPr>
              <a:spLocks noChangeArrowheads="1"/>
            </p:cNvSpPr>
            <p:nvPr/>
          </p:nvSpPr>
          <p:spPr bwMode="auto">
            <a:xfrm>
              <a:off x="2753" y="2112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village</a:t>
              </a:r>
            </a:p>
          </p:txBody>
        </p:sp>
        <p:sp>
          <p:nvSpPr>
            <p:cNvPr id="128017" name="Line 16"/>
            <p:cNvSpPr>
              <a:spLocks noChangeShapeType="1"/>
            </p:cNvSpPr>
            <p:nvPr/>
          </p:nvSpPr>
          <p:spPr bwMode="auto">
            <a:xfrm>
              <a:off x="344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018" name="Rectangle 17"/>
            <p:cNvSpPr>
              <a:spLocks noChangeArrowheads="1"/>
            </p:cNvSpPr>
            <p:nvPr/>
          </p:nvSpPr>
          <p:spPr bwMode="auto">
            <a:xfrm>
              <a:off x="3449" y="211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ville</a:t>
              </a:r>
            </a:p>
          </p:txBody>
        </p:sp>
        <p:sp>
          <p:nvSpPr>
            <p:cNvPr id="128019" name="Line 18"/>
            <p:cNvSpPr>
              <a:spLocks noChangeShapeType="1"/>
            </p:cNvSpPr>
            <p:nvPr/>
          </p:nvSpPr>
          <p:spPr bwMode="auto">
            <a:xfrm>
              <a:off x="3302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020" name="Rectangle 19"/>
            <p:cNvSpPr>
              <a:spLocks noChangeArrowheads="1"/>
            </p:cNvSpPr>
            <p:nvPr/>
          </p:nvSpPr>
          <p:spPr bwMode="auto">
            <a:xfrm>
              <a:off x="3117" y="2208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bourg</a:t>
              </a:r>
            </a:p>
          </p:txBody>
        </p:sp>
        <p:sp>
          <p:nvSpPr>
            <p:cNvPr id="128021" name="Rectangle 20"/>
            <p:cNvSpPr>
              <a:spLocks noChangeArrowheads="1"/>
            </p:cNvSpPr>
            <p:nvPr/>
          </p:nvSpPr>
          <p:spPr bwMode="auto">
            <a:xfrm>
              <a:off x="264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28022" name="Rectangle 21"/>
            <p:cNvSpPr>
              <a:spLocks noChangeArrowheads="1"/>
            </p:cNvSpPr>
            <p:nvPr/>
          </p:nvSpPr>
          <p:spPr bwMode="auto">
            <a:xfrm>
              <a:off x="311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28023" name="Rectangle 22"/>
            <p:cNvSpPr>
              <a:spLocks noChangeArrowheads="1"/>
            </p:cNvSpPr>
            <p:nvPr/>
          </p:nvSpPr>
          <p:spPr bwMode="auto">
            <a:xfrm>
              <a:off x="359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</p:grp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7935"/>
              </p:ext>
            </p:extLst>
          </p:nvPr>
        </p:nvGraphicFramePr>
        <p:xfrm>
          <a:off x="5482731" y="1403160"/>
          <a:ext cx="2790000" cy="36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13" imgW="2349360" imgH="304560" progId="Equation.DSMT4">
                  <p:embed/>
                </p:oleObj>
              </mc:Choice>
              <mc:Fallback>
                <p:oleObj name="Equation" r:id="rId13" imgW="2349360" imgH="30456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1" y="1403160"/>
                        <a:ext cx="2790000" cy="36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64633"/>
              </p:ext>
            </p:extLst>
          </p:nvPr>
        </p:nvGraphicFramePr>
        <p:xfrm>
          <a:off x="5482730" y="977153"/>
          <a:ext cx="3459600" cy="36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15" imgW="2806560" imgH="291960" progId="Equation.DSMT4">
                  <p:embed/>
                </p:oleObj>
              </mc:Choice>
              <mc:Fallback>
                <p:oleObj name="Equation" r:id="rId15" imgW="2806560" imgH="29196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0" y="977153"/>
                        <a:ext cx="3459600" cy="360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2E74F072-7248-45DE-B5AE-F96071BC51F0}" type="slidenum">
              <a:rPr lang="fr-FR" altLang="fr-FR" sz="1200" smtClean="0">
                <a:solidFill>
                  <a:schemeClr val="tx2"/>
                </a:solidFill>
              </a:rPr>
              <a:pPr/>
              <a:t>63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/>
              <a:t>Exemple traité avec l’entropie :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609600" y="1676400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(3,5)</a:t>
            </a:r>
          </a:p>
        </p:txBody>
      </p:sp>
      <p:sp>
        <p:nvSpPr>
          <p:cNvPr id="129031" name="Line 6"/>
          <p:cNvSpPr>
            <a:spLocks noChangeShapeType="1"/>
          </p:cNvSpPr>
          <p:nvPr/>
        </p:nvSpPr>
        <p:spPr bwMode="auto">
          <a:xfrm>
            <a:off x="1143000" y="1981200"/>
            <a:ext cx="32766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29032" name="Object 7"/>
          <p:cNvGraphicFramePr>
            <a:graphicFrameLocks noChangeAspect="1"/>
          </p:cNvGraphicFramePr>
          <p:nvPr/>
        </p:nvGraphicFramePr>
        <p:xfrm>
          <a:off x="1371600" y="1600200"/>
          <a:ext cx="3429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4889500" imgH="660400" progId="Equation.3">
                  <p:embed/>
                </p:oleObj>
              </mc:Choice>
              <mc:Fallback>
                <p:oleObj name="Equation" r:id="rId3" imgW="4889500" imgH="660400" progId="Equation.3">
                  <p:embed/>
                  <p:pic>
                    <p:nvPicPr>
                      <p:cNvPr id="1290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3429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3" name="Object 8"/>
          <p:cNvGraphicFramePr>
            <a:graphicFrameLocks noChangeAspect="1"/>
          </p:cNvGraphicFramePr>
          <p:nvPr/>
        </p:nvGraphicFramePr>
        <p:xfrm>
          <a:off x="303213" y="4343400"/>
          <a:ext cx="33051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5" imgW="4711700" imgH="660400" progId="Equation.3">
                  <p:embed/>
                </p:oleObj>
              </mc:Choice>
              <mc:Fallback>
                <p:oleObj name="Equation" r:id="rId5" imgW="4711700" imgH="660400" progId="Equation.3">
                  <p:embed/>
                  <p:pic>
                    <p:nvPicPr>
                      <p:cNvPr id="1290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4343400"/>
                        <a:ext cx="33051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4" name="Object 9"/>
          <p:cNvGraphicFramePr>
            <a:graphicFrameLocks noChangeAspect="1"/>
          </p:cNvGraphicFramePr>
          <p:nvPr/>
        </p:nvGraphicFramePr>
        <p:xfrm>
          <a:off x="2589213" y="4876800"/>
          <a:ext cx="3063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7" imgW="4368800" imgH="660400" progId="Equation.3">
                  <p:embed/>
                </p:oleObj>
              </mc:Choice>
              <mc:Fallback>
                <p:oleObj name="Equation" r:id="rId7" imgW="4368800" imgH="660400" progId="Equation.3">
                  <p:embed/>
                  <p:pic>
                    <p:nvPicPr>
                      <p:cNvPr id="1290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4876800"/>
                        <a:ext cx="30638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5" name="Object 10"/>
          <p:cNvGraphicFramePr>
            <a:graphicFrameLocks noChangeAspect="1"/>
          </p:cNvGraphicFramePr>
          <p:nvPr/>
        </p:nvGraphicFramePr>
        <p:xfrm>
          <a:off x="822325" y="6019800"/>
          <a:ext cx="62595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9" imgW="8928100" imgH="660400" progId="Equation.3">
                  <p:embed/>
                </p:oleObj>
              </mc:Choice>
              <mc:Fallback>
                <p:oleObj name="Equation" r:id="rId9" imgW="8928100" imgH="660400" progId="Equation.3">
                  <p:embed/>
                  <p:pic>
                    <p:nvPicPr>
                      <p:cNvPr id="1290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6019800"/>
                        <a:ext cx="62595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036" name="Group 11"/>
          <p:cNvGrpSpPr>
            <a:grpSpLocks/>
          </p:cNvGrpSpPr>
          <p:nvPr/>
        </p:nvGrpSpPr>
        <p:grpSpPr bwMode="auto">
          <a:xfrm>
            <a:off x="3429000" y="3048000"/>
            <a:ext cx="2103438" cy="1295400"/>
            <a:chOff x="4243" y="1824"/>
            <a:chExt cx="1325" cy="816"/>
          </a:xfrm>
        </p:grpSpPr>
        <p:sp>
          <p:nvSpPr>
            <p:cNvPr id="129037" name="Rectangle 12"/>
            <p:cNvSpPr>
              <a:spLocks noChangeArrowheads="1"/>
            </p:cNvSpPr>
            <p:nvPr/>
          </p:nvSpPr>
          <p:spPr bwMode="auto">
            <a:xfrm>
              <a:off x="472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E ?</a:t>
              </a:r>
            </a:p>
          </p:txBody>
        </p:sp>
        <p:sp>
          <p:nvSpPr>
            <p:cNvPr id="129038" name="Line 13"/>
            <p:cNvSpPr>
              <a:spLocks noChangeShapeType="1"/>
            </p:cNvSpPr>
            <p:nvPr/>
          </p:nvSpPr>
          <p:spPr bwMode="auto">
            <a:xfrm flipH="1">
              <a:off x="448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039" name="Rectangle 14"/>
            <p:cNvSpPr>
              <a:spLocks noChangeArrowheads="1"/>
            </p:cNvSpPr>
            <p:nvPr/>
          </p:nvSpPr>
          <p:spPr bwMode="auto">
            <a:xfrm>
              <a:off x="4452" y="2112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oui</a:t>
              </a:r>
            </a:p>
          </p:txBody>
        </p:sp>
        <p:sp>
          <p:nvSpPr>
            <p:cNvPr id="129040" name="Line 15"/>
            <p:cNvSpPr>
              <a:spLocks noChangeShapeType="1"/>
            </p:cNvSpPr>
            <p:nvPr/>
          </p:nvSpPr>
          <p:spPr bwMode="auto">
            <a:xfrm>
              <a:off x="505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041" name="Rectangle 16"/>
            <p:cNvSpPr>
              <a:spLocks noChangeArrowheads="1"/>
            </p:cNvSpPr>
            <p:nvPr/>
          </p:nvSpPr>
          <p:spPr bwMode="auto">
            <a:xfrm>
              <a:off x="507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non</a:t>
              </a:r>
            </a:p>
          </p:txBody>
        </p:sp>
        <p:sp>
          <p:nvSpPr>
            <p:cNvPr id="129042" name="Rectangle 17"/>
            <p:cNvSpPr>
              <a:spLocks noChangeArrowheads="1"/>
            </p:cNvSpPr>
            <p:nvPr/>
          </p:nvSpPr>
          <p:spPr bwMode="auto">
            <a:xfrm>
              <a:off x="42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(3,2)</a:t>
              </a:r>
            </a:p>
          </p:txBody>
        </p:sp>
        <p:sp>
          <p:nvSpPr>
            <p:cNvPr id="129043" name="Rectangle 18"/>
            <p:cNvSpPr>
              <a:spLocks noChangeArrowheads="1"/>
            </p:cNvSpPr>
            <p:nvPr/>
          </p:nvSpPr>
          <p:spPr bwMode="auto">
            <a:xfrm>
              <a:off x="520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7935"/>
              </p:ext>
            </p:extLst>
          </p:nvPr>
        </p:nvGraphicFramePr>
        <p:xfrm>
          <a:off x="5482731" y="1403160"/>
          <a:ext cx="2790000" cy="36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1" imgW="2349360" imgH="304560" progId="Equation.DSMT4">
                  <p:embed/>
                </p:oleObj>
              </mc:Choice>
              <mc:Fallback>
                <p:oleObj name="Equation" r:id="rId11" imgW="2349360" imgH="30456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1" y="1403160"/>
                        <a:ext cx="2790000" cy="36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64633"/>
              </p:ext>
            </p:extLst>
          </p:nvPr>
        </p:nvGraphicFramePr>
        <p:xfrm>
          <a:off x="5482730" y="977153"/>
          <a:ext cx="3459600" cy="36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3" imgW="2806560" imgH="291960" progId="Equation.DSMT4">
                  <p:embed/>
                </p:oleObj>
              </mc:Choice>
              <mc:Fallback>
                <p:oleObj name="Equation" r:id="rId13" imgW="2806560" imgH="291960" progId="Equation.DSMT4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0" y="977153"/>
                        <a:ext cx="3459600" cy="360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CF376C81-629A-4259-A6C9-A0500B43EC14}" type="slidenum">
              <a:rPr lang="fr-FR" altLang="fr-FR" sz="1200" smtClean="0">
                <a:solidFill>
                  <a:schemeClr val="tx2"/>
                </a:solidFill>
              </a:rPr>
              <a:pPr/>
              <a:t>64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30051" name="Oval 2"/>
          <p:cNvSpPr>
            <a:spLocks noChangeArrowheads="1"/>
          </p:cNvSpPr>
          <p:nvPr/>
        </p:nvSpPr>
        <p:spPr bwMode="auto">
          <a:xfrm>
            <a:off x="3048000" y="3962400"/>
            <a:ext cx="1752600" cy="5334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30052" name="Oval 3"/>
          <p:cNvSpPr>
            <a:spLocks noChangeArrowheads="1"/>
          </p:cNvSpPr>
          <p:nvPr/>
        </p:nvSpPr>
        <p:spPr bwMode="auto">
          <a:xfrm>
            <a:off x="1371600" y="4648200"/>
            <a:ext cx="3048000" cy="213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300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/>
              <a:t>Exemple traité avec l’entropie :</a:t>
            </a:r>
          </a:p>
        </p:txBody>
      </p:sp>
      <p:sp>
        <p:nvSpPr>
          <p:cNvPr id="1300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sp>
        <p:nvSpPr>
          <p:cNvPr id="130056" name="Rectangle 7"/>
          <p:cNvSpPr>
            <a:spLocks noChangeArrowheads="1"/>
          </p:cNvSpPr>
          <p:nvPr/>
        </p:nvSpPr>
        <p:spPr bwMode="auto">
          <a:xfrm>
            <a:off x="4068763" y="175260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(3,5)</a:t>
            </a:r>
          </a:p>
        </p:txBody>
      </p:sp>
      <p:grpSp>
        <p:nvGrpSpPr>
          <p:cNvPr id="130057" name="Group 8"/>
          <p:cNvGrpSpPr>
            <a:grpSpLocks/>
          </p:cNvGrpSpPr>
          <p:nvPr/>
        </p:nvGrpSpPr>
        <p:grpSpPr bwMode="auto">
          <a:xfrm>
            <a:off x="166688" y="2286000"/>
            <a:ext cx="2089150" cy="1295400"/>
            <a:chOff x="105" y="1824"/>
            <a:chExt cx="1316" cy="816"/>
          </a:xfrm>
        </p:grpSpPr>
        <p:sp>
          <p:nvSpPr>
            <p:cNvPr id="130096" name="Rectangle 9"/>
            <p:cNvSpPr>
              <a:spLocks noChangeArrowheads="1"/>
            </p:cNvSpPr>
            <p:nvPr/>
          </p:nvSpPr>
          <p:spPr bwMode="auto">
            <a:xfrm>
              <a:off x="576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 ?</a:t>
              </a:r>
            </a:p>
          </p:txBody>
        </p:sp>
        <p:sp>
          <p:nvSpPr>
            <p:cNvPr id="130097" name="Line 10"/>
            <p:cNvSpPr>
              <a:spLocks noChangeShapeType="1"/>
            </p:cNvSpPr>
            <p:nvPr/>
          </p:nvSpPr>
          <p:spPr bwMode="auto">
            <a:xfrm flipH="1">
              <a:off x="33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98" name="Rectangle 11"/>
            <p:cNvSpPr>
              <a:spLocks noChangeArrowheads="1"/>
            </p:cNvSpPr>
            <p:nvPr/>
          </p:nvSpPr>
          <p:spPr bwMode="auto">
            <a:xfrm>
              <a:off x="227" y="2112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faible</a:t>
              </a:r>
            </a:p>
          </p:txBody>
        </p:sp>
        <p:sp>
          <p:nvSpPr>
            <p:cNvPr id="130099" name="Line 12"/>
            <p:cNvSpPr>
              <a:spLocks noChangeShapeType="1"/>
            </p:cNvSpPr>
            <p:nvPr/>
          </p:nvSpPr>
          <p:spPr bwMode="auto">
            <a:xfrm>
              <a:off x="912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100" name="Rectangle 13"/>
            <p:cNvSpPr>
              <a:spLocks noChangeArrowheads="1"/>
            </p:cNvSpPr>
            <p:nvPr/>
          </p:nvSpPr>
          <p:spPr bwMode="auto">
            <a:xfrm>
              <a:off x="883" y="21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élevé</a:t>
              </a:r>
            </a:p>
          </p:txBody>
        </p:sp>
        <p:sp>
          <p:nvSpPr>
            <p:cNvPr id="130101" name="Line 14"/>
            <p:cNvSpPr>
              <a:spLocks noChangeShapeType="1"/>
            </p:cNvSpPr>
            <p:nvPr/>
          </p:nvSpPr>
          <p:spPr bwMode="auto">
            <a:xfrm>
              <a:off x="768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102" name="Rectangle 15"/>
            <p:cNvSpPr>
              <a:spLocks noChangeArrowheads="1"/>
            </p:cNvSpPr>
            <p:nvPr/>
          </p:nvSpPr>
          <p:spPr bwMode="auto">
            <a:xfrm>
              <a:off x="568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30103" name="Rectangle 16"/>
            <p:cNvSpPr>
              <a:spLocks noChangeArrowheads="1"/>
            </p:cNvSpPr>
            <p:nvPr/>
          </p:nvSpPr>
          <p:spPr bwMode="auto">
            <a:xfrm>
              <a:off x="10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30104" name="Rectangle 17"/>
            <p:cNvSpPr>
              <a:spLocks noChangeArrowheads="1"/>
            </p:cNvSpPr>
            <p:nvPr/>
          </p:nvSpPr>
          <p:spPr bwMode="auto">
            <a:xfrm>
              <a:off x="58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(2,1)</a:t>
              </a:r>
            </a:p>
          </p:txBody>
        </p:sp>
        <p:sp>
          <p:nvSpPr>
            <p:cNvPr id="130105" name="Rectangle 18"/>
            <p:cNvSpPr>
              <a:spLocks noChangeArrowheads="1"/>
            </p:cNvSpPr>
            <p:nvPr/>
          </p:nvSpPr>
          <p:spPr bwMode="auto">
            <a:xfrm>
              <a:off x="1056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(0,2)</a:t>
              </a:r>
            </a:p>
          </p:txBody>
        </p:sp>
      </p:grpSp>
      <p:grpSp>
        <p:nvGrpSpPr>
          <p:cNvPr id="130058" name="Group 19"/>
          <p:cNvGrpSpPr>
            <a:grpSpLocks/>
          </p:cNvGrpSpPr>
          <p:nvPr/>
        </p:nvGrpSpPr>
        <p:grpSpPr bwMode="auto">
          <a:xfrm>
            <a:off x="1752600" y="5105400"/>
            <a:ext cx="2089150" cy="1295400"/>
            <a:chOff x="1372" y="1824"/>
            <a:chExt cx="1316" cy="816"/>
          </a:xfrm>
        </p:grpSpPr>
        <p:sp>
          <p:nvSpPr>
            <p:cNvPr id="130086" name="Rectangle 20"/>
            <p:cNvSpPr>
              <a:spLocks noChangeArrowheads="1"/>
            </p:cNvSpPr>
            <p:nvPr/>
          </p:nvSpPr>
          <p:spPr bwMode="auto">
            <a:xfrm>
              <a:off x="184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A ?</a:t>
              </a:r>
            </a:p>
          </p:txBody>
        </p:sp>
        <p:sp>
          <p:nvSpPr>
            <p:cNvPr id="130087" name="Line 21"/>
            <p:cNvSpPr>
              <a:spLocks noChangeShapeType="1"/>
            </p:cNvSpPr>
            <p:nvPr/>
          </p:nvSpPr>
          <p:spPr bwMode="auto">
            <a:xfrm flipH="1">
              <a:off x="160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88" name="Rectangle 22"/>
            <p:cNvSpPr>
              <a:spLocks noChangeArrowheads="1"/>
            </p:cNvSpPr>
            <p:nvPr/>
          </p:nvSpPr>
          <p:spPr bwMode="auto">
            <a:xfrm>
              <a:off x="1505" y="2112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jeune</a:t>
              </a:r>
            </a:p>
          </p:txBody>
        </p:sp>
        <p:sp>
          <p:nvSpPr>
            <p:cNvPr id="130089" name="Line 23"/>
            <p:cNvSpPr>
              <a:spLocks noChangeShapeType="1"/>
            </p:cNvSpPr>
            <p:nvPr/>
          </p:nvSpPr>
          <p:spPr bwMode="auto">
            <a:xfrm>
              <a:off x="217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90" name="Rectangle 24"/>
            <p:cNvSpPr>
              <a:spLocks noChangeArrowheads="1"/>
            </p:cNvSpPr>
            <p:nvPr/>
          </p:nvSpPr>
          <p:spPr bwMode="auto">
            <a:xfrm>
              <a:off x="219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âgé</a:t>
              </a:r>
            </a:p>
          </p:txBody>
        </p:sp>
        <p:sp>
          <p:nvSpPr>
            <p:cNvPr id="130091" name="Line 25"/>
            <p:cNvSpPr>
              <a:spLocks noChangeShapeType="1"/>
            </p:cNvSpPr>
            <p:nvPr/>
          </p:nvSpPr>
          <p:spPr bwMode="auto">
            <a:xfrm>
              <a:off x="2035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92" name="Rectangle 26"/>
            <p:cNvSpPr>
              <a:spLocks noChangeArrowheads="1"/>
            </p:cNvSpPr>
            <p:nvPr/>
          </p:nvSpPr>
          <p:spPr bwMode="auto">
            <a:xfrm>
              <a:off x="1835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30093" name="Rectangle 27"/>
            <p:cNvSpPr>
              <a:spLocks noChangeArrowheads="1"/>
            </p:cNvSpPr>
            <p:nvPr/>
          </p:nvSpPr>
          <p:spPr bwMode="auto">
            <a:xfrm>
              <a:off x="1372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(1,0)</a:t>
              </a:r>
            </a:p>
          </p:txBody>
        </p:sp>
        <p:sp>
          <p:nvSpPr>
            <p:cNvPr id="130094" name="Rectangle 28"/>
            <p:cNvSpPr>
              <a:spLocks noChangeArrowheads="1"/>
            </p:cNvSpPr>
            <p:nvPr/>
          </p:nvSpPr>
          <p:spPr bwMode="auto">
            <a:xfrm>
              <a:off x="18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(2,2)</a:t>
              </a:r>
            </a:p>
          </p:txBody>
        </p:sp>
        <p:sp>
          <p:nvSpPr>
            <p:cNvPr id="130095" name="Rectangle 29"/>
            <p:cNvSpPr>
              <a:spLocks noChangeArrowheads="1"/>
            </p:cNvSpPr>
            <p:nvPr/>
          </p:nvSpPr>
          <p:spPr bwMode="auto">
            <a:xfrm>
              <a:off x="232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grpSp>
        <p:nvGrpSpPr>
          <p:cNvPr id="130059" name="Group 30"/>
          <p:cNvGrpSpPr>
            <a:grpSpLocks/>
          </p:cNvGrpSpPr>
          <p:nvPr/>
        </p:nvGrpSpPr>
        <p:grpSpPr bwMode="auto">
          <a:xfrm>
            <a:off x="4949825" y="5181600"/>
            <a:ext cx="2060575" cy="1295400"/>
            <a:chOff x="2648" y="1824"/>
            <a:chExt cx="1298" cy="816"/>
          </a:xfrm>
        </p:grpSpPr>
        <p:sp>
          <p:nvSpPr>
            <p:cNvPr id="130076" name="Rectangle 31"/>
            <p:cNvSpPr>
              <a:spLocks noChangeArrowheads="1"/>
            </p:cNvSpPr>
            <p:nvPr/>
          </p:nvSpPr>
          <p:spPr bwMode="auto">
            <a:xfrm>
              <a:off x="3110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 ?</a:t>
              </a:r>
            </a:p>
          </p:txBody>
        </p:sp>
        <p:sp>
          <p:nvSpPr>
            <p:cNvPr id="130077" name="Line 32"/>
            <p:cNvSpPr>
              <a:spLocks noChangeShapeType="1"/>
            </p:cNvSpPr>
            <p:nvPr/>
          </p:nvSpPr>
          <p:spPr bwMode="auto">
            <a:xfrm flipH="1">
              <a:off x="2870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78" name="Rectangle 33"/>
            <p:cNvSpPr>
              <a:spLocks noChangeArrowheads="1"/>
            </p:cNvSpPr>
            <p:nvPr/>
          </p:nvSpPr>
          <p:spPr bwMode="auto">
            <a:xfrm>
              <a:off x="2753" y="2112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village</a:t>
              </a:r>
            </a:p>
          </p:txBody>
        </p:sp>
        <p:sp>
          <p:nvSpPr>
            <p:cNvPr id="130079" name="Line 34"/>
            <p:cNvSpPr>
              <a:spLocks noChangeShapeType="1"/>
            </p:cNvSpPr>
            <p:nvPr/>
          </p:nvSpPr>
          <p:spPr bwMode="auto">
            <a:xfrm>
              <a:off x="344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80" name="Rectangle 35"/>
            <p:cNvSpPr>
              <a:spLocks noChangeArrowheads="1"/>
            </p:cNvSpPr>
            <p:nvPr/>
          </p:nvSpPr>
          <p:spPr bwMode="auto">
            <a:xfrm>
              <a:off x="3449" y="211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ville</a:t>
              </a:r>
            </a:p>
          </p:txBody>
        </p:sp>
        <p:sp>
          <p:nvSpPr>
            <p:cNvPr id="130081" name="Line 36"/>
            <p:cNvSpPr>
              <a:spLocks noChangeShapeType="1"/>
            </p:cNvSpPr>
            <p:nvPr/>
          </p:nvSpPr>
          <p:spPr bwMode="auto">
            <a:xfrm>
              <a:off x="3302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82" name="Rectangle 37"/>
            <p:cNvSpPr>
              <a:spLocks noChangeArrowheads="1"/>
            </p:cNvSpPr>
            <p:nvPr/>
          </p:nvSpPr>
          <p:spPr bwMode="auto">
            <a:xfrm>
              <a:off x="3117" y="2208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bourg</a:t>
              </a:r>
            </a:p>
          </p:txBody>
        </p:sp>
        <p:sp>
          <p:nvSpPr>
            <p:cNvPr id="130083" name="Rectangle 38"/>
            <p:cNvSpPr>
              <a:spLocks noChangeArrowheads="1"/>
            </p:cNvSpPr>
            <p:nvPr/>
          </p:nvSpPr>
          <p:spPr bwMode="auto">
            <a:xfrm>
              <a:off x="264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30084" name="Rectangle 39"/>
            <p:cNvSpPr>
              <a:spLocks noChangeArrowheads="1"/>
            </p:cNvSpPr>
            <p:nvPr/>
          </p:nvSpPr>
          <p:spPr bwMode="auto">
            <a:xfrm>
              <a:off x="311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30085" name="Rectangle 40"/>
            <p:cNvSpPr>
              <a:spLocks noChangeArrowheads="1"/>
            </p:cNvSpPr>
            <p:nvPr/>
          </p:nvSpPr>
          <p:spPr bwMode="auto">
            <a:xfrm>
              <a:off x="359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</p:grpSp>
      <p:grpSp>
        <p:nvGrpSpPr>
          <p:cNvPr id="130060" name="Group 41"/>
          <p:cNvGrpSpPr>
            <a:grpSpLocks/>
          </p:cNvGrpSpPr>
          <p:nvPr/>
        </p:nvGrpSpPr>
        <p:grpSpPr bwMode="auto">
          <a:xfrm>
            <a:off x="6858000" y="2438400"/>
            <a:ext cx="2103438" cy="1295400"/>
            <a:chOff x="4243" y="1824"/>
            <a:chExt cx="1325" cy="816"/>
          </a:xfrm>
        </p:grpSpPr>
        <p:sp>
          <p:nvSpPr>
            <p:cNvPr id="130069" name="Rectangle 42"/>
            <p:cNvSpPr>
              <a:spLocks noChangeArrowheads="1"/>
            </p:cNvSpPr>
            <p:nvPr/>
          </p:nvSpPr>
          <p:spPr bwMode="auto">
            <a:xfrm>
              <a:off x="472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E ?</a:t>
              </a:r>
            </a:p>
          </p:txBody>
        </p:sp>
        <p:sp>
          <p:nvSpPr>
            <p:cNvPr id="130070" name="Line 43"/>
            <p:cNvSpPr>
              <a:spLocks noChangeShapeType="1"/>
            </p:cNvSpPr>
            <p:nvPr/>
          </p:nvSpPr>
          <p:spPr bwMode="auto">
            <a:xfrm flipH="1">
              <a:off x="448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71" name="Rectangle 44"/>
            <p:cNvSpPr>
              <a:spLocks noChangeArrowheads="1"/>
            </p:cNvSpPr>
            <p:nvPr/>
          </p:nvSpPr>
          <p:spPr bwMode="auto">
            <a:xfrm>
              <a:off x="4452" y="2112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oui</a:t>
              </a:r>
            </a:p>
          </p:txBody>
        </p:sp>
        <p:sp>
          <p:nvSpPr>
            <p:cNvPr id="130072" name="Line 45"/>
            <p:cNvSpPr>
              <a:spLocks noChangeShapeType="1"/>
            </p:cNvSpPr>
            <p:nvPr/>
          </p:nvSpPr>
          <p:spPr bwMode="auto">
            <a:xfrm>
              <a:off x="505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73" name="Rectangle 46"/>
            <p:cNvSpPr>
              <a:spLocks noChangeArrowheads="1"/>
            </p:cNvSpPr>
            <p:nvPr/>
          </p:nvSpPr>
          <p:spPr bwMode="auto">
            <a:xfrm>
              <a:off x="507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non</a:t>
              </a:r>
            </a:p>
          </p:txBody>
        </p:sp>
        <p:sp>
          <p:nvSpPr>
            <p:cNvPr id="130074" name="Rectangle 47"/>
            <p:cNvSpPr>
              <a:spLocks noChangeArrowheads="1"/>
            </p:cNvSpPr>
            <p:nvPr/>
          </p:nvSpPr>
          <p:spPr bwMode="auto">
            <a:xfrm>
              <a:off x="42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(3,2)</a:t>
              </a:r>
            </a:p>
          </p:txBody>
        </p:sp>
        <p:sp>
          <p:nvSpPr>
            <p:cNvPr id="130075" name="Rectangle 48"/>
            <p:cNvSpPr>
              <a:spLocks noChangeArrowheads="1"/>
            </p:cNvSpPr>
            <p:nvPr/>
          </p:nvSpPr>
          <p:spPr bwMode="auto">
            <a:xfrm>
              <a:off x="520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sp>
        <p:nvSpPr>
          <p:cNvPr id="130061" name="Line 49"/>
          <p:cNvSpPr>
            <a:spLocks noChangeShapeType="1"/>
          </p:cNvSpPr>
          <p:nvPr/>
        </p:nvSpPr>
        <p:spPr bwMode="auto">
          <a:xfrm flipH="1">
            <a:off x="1600200" y="1981200"/>
            <a:ext cx="2362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62" name="Line 50"/>
          <p:cNvSpPr>
            <a:spLocks noChangeShapeType="1"/>
          </p:cNvSpPr>
          <p:nvPr/>
        </p:nvSpPr>
        <p:spPr bwMode="auto">
          <a:xfrm flipH="1">
            <a:off x="2819400" y="2133600"/>
            <a:ext cx="137160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63" name="Line 51"/>
          <p:cNvSpPr>
            <a:spLocks noChangeShapeType="1"/>
          </p:cNvSpPr>
          <p:nvPr/>
        </p:nvSpPr>
        <p:spPr bwMode="auto">
          <a:xfrm>
            <a:off x="4495800" y="2133600"/>
            <a:ext cx="1447800" cy="289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64" name="Line 52"/>
          <p:cNvSpPr>
            <a:spLocks noChangeShapeType="1"/>
          </p:cNvSpPr>
          <p:nvPr/>
        </p:nvSpPr>
        <p:spPr bwMode="auto">
          <a:xfrm>
            <a:off x="4724400" y="1981200"/>
            <a:ext cx="28194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30065" name="Object 53"/>
          <p:cNvGraphicFramePr>
            <a:graphicFrameLocks noChangeAspect="1"/>
          </p:cNvGraphicFramePr>
          <p:nvPr/>
        </p:nvGraphicFramePr>
        <p:xfrm>
          <a:off x="1676400" y="1828800"/>
          <a:ext cx="1470025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3" imgW="2094591" imgH="304668" progId="Equation.3">
                  <p:embed/>
                </p:oleObj>
              </mc:Choice>
              <mc:Fallback>
                <p:oleObj name="Equation" r:id="rId3" imgW="2094591" imgH="304668" progId="Equation.3">
                  <p:embed/>
                  <p:pic>
                    <p:nvPicPr>
                      <p:cNvPr id="13006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1470025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6" name="Object 54"/>
          <p:cNvGraphicFramePr>
            <a:graphicFrameLocks noChangeAspect="1"/>
          </p:cNvGraphicFramePr>
          <p:nvPr/>
        </p:nvGraphicFramePr>
        <p:xfrm>
          <a:off x="3205163" y="4187825"/>
          <a:ext cx="14605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5" imgW="2081896" imgH="317362" progId="Equation.3">
                  <p:embed/>
                </p:oleObj>
              </mc:Choice>
              <mc:Fallback>
                <p:oleObj name="Equation" r:id="rId5" imgW="2081896" imgH="317362" progId="Equation.3">
                  <p:embed/>
                  <p:pic>
                    <p:nvPicPr>
                      <p:cNvPr id="13006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187825"/>
                        <a:ext cx="14605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7" name="Object 55"/>
          <p:cNvGraphicFramePr>
            <a:graphicFrameLocks noChangeAspect="1"/>
          </p:cNvGraphicFramePr>
          <p:nvPr/>
        </p:nvGraphicFramePr>
        <p:xfrm>
          <a:off x="5668963" y="4191000"/>
          <a:ext cx="1408112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7" imgW="2005729" imgH="304668" progId="Equation.3">
                  <p:embed/>
                </p:oleObj>
              </mc:Choice>
              <mc:Fallback>
                <p:oleObj name="Equation" r:id="rId7" imgW="2005729" imgH="304668" progId="Equation.3">
                  <p:embed/>
                  <p:pic>
                    <p:nvPicPr>
                      <p:cNvPr id="13006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4191000"/>
                        <a:ext cx="1408112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8" name="Object 56"/>
          <p:cNvGraphicFramePr>
            <a:graphicFrameLocks noChangeAspect="1"/>
          </p:cNvGraphicFramePr>
          <p:nvPr/>
        </p:nvGraphicFramePr>
        <p:xfrm>
          <a:off x="5808663" y="1981200"/>
          <a:ext cx="1433512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9" imgW="2044700" imgH="304800" progId="Equation.3">
                  <p:embed/>
                </p:oleObj>
              </mc:Choice>
              <mc:Fallback>
                <p:oleObj name="Equation" r:id="rId9" imgW="2044700" imgH="304800" progId="Equation.3">
                  <p:embed/>
                  <p:pic>
                    <p:nvPicPr>
                      <p:cNvPr id="13006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1981200"/>
                        <a:ext cx="1433512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7254"/>
              </p:ext>
            </p:extLst>
          </p:nvPr>
        </p:nvGraphicFramePr>
        <p:xfrm>
          <a:off x="3366111" y="1430700"/>
          <a:ext cx="1857857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11" imgW="1307880" imgH="253800" progId="Equation.DSMT4">
                  <p:embed/>
                </p:oleObj>
              </mc:Choice>
              <mc:Fallback>
                <p:oleObj name="Equation" r:id="rId11" imgW="1307880" imgH="253800" progId="Equation.DSMT4">
                  <p:embed/>
                  <p:pic>
                    <p:nvPicPr>
                      <p:cNvPr id="1290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111" y="1430700"/>
                        <a:ext cx="1857857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3E94ECE2-7580-4FF3-BB2D-37FE14C25BD4}" type="slidenum">
              <a:rPr lang="fr-FR" altLang="fr-FR" sz="1200" smtClean="0">
                <a:solidFill>
                  <a:schemeClr val="tx2"/>
                </a:solidFill>
              </a:rPr>
              <a:pPr/>
              <a:t>65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 dirty="0"/>
              <a:t>Algorithme générique de construction d’un arbre</a:t>
            </a:r>
          </a:p>
          <a:p>
            <a:pPr marL="0" indent="192088"/>
            <a:endParaRPr lang="el-GR" altLang="fr-FR" dirty="0"/>
          </a:p>
          <a:p>
            <a:pPr marL="0" indent="192088">
              <a:buFont typeface="ZapfDingbats" pitchFamily="82" charset="2"/>
              <a:buNone/>
            </a:pPr>
            <a:r>
              <a:rPr lang="el-GR" altLang="fr-FR" b="1" dirty="0"/>
              <a:t>entrée</a:t>
            </a:r>
            <a:r>
              <a:rPr lang="el-GR" altLang="fr-FR" dirty="0"/>
              <a:t> : </a:t>
            </a:r>
            <a:r>
              <a:rPr lang="fr-FR" altLang="fr-FR" dirty="0"/>
              <a:t>Caractères</a:t>
            </a:r>
            <a:r>
              <a:rPr lang="el-GR" altLang="fr-FR" dirty="0"/>
              <a:t>; échantillon S</a:t>
            </a:r>
          </a:p>
          <a:p>
            <a:pPr marL="0" indent="192088">
              <a:buFont typeface="ZapfDingbats" pitchFamily="82" charset="2"/>
              <a:buNone/>
            </a:pPr>
            <a:r>
              <a:rPr lang="el-GR" altLang="fr-FR" b="1" dirty="0"/>
              <a:t>début</a:t>
            </a:r>
            <a:endParaRPr lang="el-GR" altLang="fr-FR" dirty="0"/>
          </a:p>
          <a:p>
            <a:pPr lvl="1">
              <a:buFont typeface="ZapfDingbats" pitchFamily="82" charset="2"/>
              <a:buNone/>
            </a:pPr>
            <a:r>
              <a:rPr lang="el-GR" altLang="fr-FR" dirty="0"/>
              <a:t>Initialiser à l’arbre vide; la racine est le nœud courant</a:t>
            </a:r>
          </a:p>
          <a:p>
            <a:pPr lvl="1">
              <a:buFont typeface="ZapfDingbats" pitchFamily="82" charset="2"/>
              <a:buNone/>
            </a:pPr>
            <a:r>
              <a:rPr lang="el-GR" altLang="fr-FR" b="1" dirty="0"/>
              <a:t>répéter</a:t>
            </a:r>
            <a:endParaRPr lang="el-GR" altLang="fr-FR" dirty="0"/>
          </a:p>
          <a:p>
            <a:pPr lvl="2">
              <a:buFont typeface="ZapfDingbats" pitchFamily="82" charset="2"/>
              <a:buNone/>
            </a:pPr>
            <a:r>
              <a:rPr lang="el-GR" altLang="fr-FR" dirty="0"/>
              <a:t>Décider si le nœud courant est terminal</a:t>
            </a:r>
          </a:p>
          <a:p>
            <a:pPr lvl="2">
              <a:buFont typeface="ZapfDingbats" pitchFamily="82" charset="2"/>
              <a:buNone/>
            </a:pPr>
            <a:r>
              <a:rPr lang="el-GR" altLang="fr-FR" b="1" dirty="0"/>
              <a:t>si</a:t>
            </a:r>
            <a:r>
              <a:rPr lang="el-GR" altLang="fr-FR" dirty="0"/>
              <a:t> le nœud est terminal </a:t>
            </a:r>
            <a:r>
              <a:rPr lang="el-GR" altLang="fr-FR" b="1" dirty="0"/>
              <a:t>alors</a:t>
            </a:r>
            <a:endParaRPr lang="el-GR" altLang="fr-FR" dirty="0"/>
          </a:p>
          <a:p>
            <a:pPr lvl="3">
              <a:buFont typeface="ZapfDingbats" pitchFamily="82" charset="2"/>
              <a:buNone/>
            </a:pPr>
            <a:r>
              <a:rPr lang="el-GR" altLang="fr-FR" dirty="0"/>
              <a:t>Affecter une classe</a:t>
            </a:r>
          </a:p>
          <a:p>
            <a:pPr lvl="2">
              <a:buFont typeface="ZapfDingbats" pitchFamily="82" charset="2"/>
              <a:buNone/>
            </a:pPr>
            <a:r>
              <a:rPr lang="el-GR" altLang="fr-FR" b="1" dirty="0"/>
              <a:t>sinon</a:t>
            </a:r>
            <a:endParaRPr lang="el-GR" altLang="fr-FR" dirty="0"/>
          </a:p>
          <a:p>
            <a:pPr lvl="3">
              <a:buFont typeface="ZapfDingbats" pitchFamily="82" charset="2"/>
              <a:buNone/>
            </a:pPr>
            <a:r>
              <a:rPr lang="el-GR" altLang="fr-FR" dirty="0"/>
              <a:t>Sélectionner un test et créer le sous-arbre</a:t>
            </a:r>
          </a:p>
          <a:p>
            <a:pPr lvl="2">
              <a:buFont typeface="ZapfDingbats" pitchFamily="82" charset="2"/>
              <a:buNone/>
            </a:pPr>
            <a:r>
              <a:rPr lang="el-GR" altLang="fr-FR" b="1" dirty="0"/>
              <a:t>finsi</a:t>
            </a:r>
            <a:endParaRPr lang="el-GR" altLang="fr-FR" dirty="0"/>
          </a:p>
          <a:p>
            <a:pPr lvl="3">
              <a:buFont typeface="ZapfDingbats" pitchFamily="82" charset="2"/>
              <a:buNone/>
            </a:pPr>
            <a:r>
              <a:rPr lang="el-GR" altLang="fr-FR" dirty="0"/>
              <a:t>Passer au nœud suiva</a:t>
            </a:r>
            <a:r>
              <a:rPr lang="fr-FR" altLang="fr-FR" dirty="0"/>
              <a:t>n</a:t>
            </a:r>
            <a:r>
              <a:rPr lang="el-GR" altLang="fr-FR" dirty="0"/>
              <a:t>t non exploré si il en existe</a:t>
            </a:r>
          </a:p>
          <a:p>
            <a:pPr lvl="1">
              <a:buFont typeface="ZapfDingbats" pitchFamily="82" charset="2"/>
              <a:buNone/>
            </a:pPr>
            <a:r>
              <a:rPr lang="el-GR" altLang="fr-FR" b="1" dirty="0"/>
              <a:t>jusqu’à</a:t>
            </a:r>
            <a:r>
              <a:rPr lang="el-GR" altLang="fr-FR" dirty="0"/>
              <a:t> obtenir un arbre de décision</a:t>
            </a:r>
          </a:p>
          <a:p>
            <a:pPr lvl="1">
              <a:buFont typeface="ZapfDingbats" pitchFamily="82" charset="2"/>
              <a:buNone/>
            </a:pPr>
            <a:r>
              <a:rPr lang="el-GR" altLang="fr-FR" b="1" dirty="0"/>
              <a:t>fin</a:t>
            </a:r>
            <a:endParaRPr lang="el-GR" altLang="fr-FR" dirty="0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EC7C0343-6671-442E-B014-071BE4BBFA82}" type="slidenum">
              <a:rPr lang="fr-FR" altLang="fr-FR" sz="1200" smtClean="0">
                <a:solidFill>
                  <a:schemeClr val="tx2"/>
                </a:solidFill>
              </a:rPr>
              <a:pPr/>
              <a:t>66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 dirty="0"/>
              <a:t>Algorithme ID3</a:t>
            </a:r>
          </a:p>
          <a:p>
            <a:pPr marL="0" indent="192088"/>
            <a:endParaRPr lang="el-GR" altLang="fr-FR" dirty="0"/>
          </a:p>
          <a:p>
            <a:pPr marL="0" indent="192088">
              <a:buFont typeface="ZapfDingbats" pitchFamily="82" charset="2"/>
              <a:buNone/>
            </a:pPr>
            <a:r>
              <a:rPr lang="el-GR" altLang="fr-FR" b="1" dirty="0"/>
              <a:t>Un nœud p est terminal si : </a:t>
            </a:r>
            <a:r>
              <a:rPr lang="el-GR" altLang="fr-FR" dirty="0"/>
              <a:t>tous les éléments associés à ce nœud sont dans une même classe ou si aucun test n’a pu être séléctionn</a:t>
            </a:r>
            <a:r>
              <a:rPr lang="fr-FR" altLang="fr-FR" dirty="0"/>
              <a:t>é</a:t>
            </a:r>
            <a:endParaRPr lang="el-GR" altLang="fr-FR" b="1" dirty="0"/>
          </a:p>
          <a:p>
            <a:pPr marL="0" indent="192088">
              <a:buFont typeface="ZapfDingbats" pitchFamily="82" charset="2"/>
              <a:buNone/>
            </a:pPr>
            <a:endParaRPr lang="el-GR" altLang="fr-FR" dirty="0"/>
          </a:p>
          <a:p>
            <a:pPr marL="0" indent="192088">
              <a:buFont typeface="ZapfDingbats" pitchFamily="82" charset="2"/>
              <a:buNone/>
            </a:pPr>
            <a:r>
              <a:rPr lang="el-GR" altLang="fr-FR" b="1" dirty="0"/>
              <a:t>On choisit le test qui maximise :</a:t>
            </a:r>
          </a:p>
          <a:p>
            <a:pPr marL="0" indent="192088">
              <a:buFont typeface="ZapfDingbats" pitchFamily="82" charset="2"/>
              <a:buNone/>
            </a:pPr>
            <a:endParaRPr lang="el-GR" altLang="fr-FR" dirty="0"/>
          </a:p>
          <a:p>
            <a:pPr marL="0" indent="192088">
              <a:buFont typeface="ZapfDingbats" pitchFamily="82" charset="2"/>
              <a:buNone/>
            </a:pPr>
            <a:endParaRPr lang="el-GR" altLang="fr-FR" dirty="0"/>
          </a:p>
          <a:p>
            <a:pPr marL="0" indent="192088">
              <a:buFont typeface="ZapfDingbats" pitchFamily="82" charset="2"/>
              <a:buNone/>
            </a:pPr>
            <a:endParaRPr lang="el-GR" altLang="fr-FR" dirty="0"/>
          </a:p>
          <a:p>
            <a:pPr marL="0" indent="192088">
              <a:buFont typeface="ZapfDingbats" pitchFamily="82" charset="2"/>
              <a:buNone/>
            </a:pPr>
            <a:r>
              <a:rPr lang="el-GR" altLang="fr-FR" b="1" dirty="0"/>
              <a:t>On attribut la classe majoritaire à une feuille</a:t>
            </a:r>
          </a:p>
          <a:p>
            <a:pPr marL="0" indent="192088">
              <a:buFont typeface="ZapfDingbats" pitchFamily="82" charset="2"/>
              <a:buNone/>
            </a:pPr>
            <a:endParaRPr lang="el-GR" altLang="fr-FR" b="1" dirty="0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</a:t>
            </a:r>
          </a:p>
        </p:txBody>
      </p:sp>
      <p:graphicFrame>
        <p:nvGraphicFramePr>
          <p:cNvPr id="133126" name="Object 5"/>
          <p:cNvGraphicFramePr>
            <a:graphicFrameLocks noChangeAspect="1"/>
          </p:cNvGraphicFramePr>
          <p:nvPr/>
        </p:nvGraphicFramePr>
        <p:xfrm>
          <a:off x="1104900" y="3429000"/>
          <a:ext cx="5600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5600700" imgH="546100" progId="Equation.3">
                  <p:embed/>
                </p:oleObj>
              </mc:Choice>
              <mc:Fallback>
                <p:oleObj name="Equation" r:id="rId3" imgW="5600700" imgH="546100" progId="Equation.3">
                  <p:embed/>
                  <p:pic>
                    <p:nvPicPr>
                      <p:cNvPr id="1331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429000"/>
                        <a:ext cx="56007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E812B04F-DB7A-4302-8000-6297D3BE9798}" type="slidenum">
              <a:rPr lang="fr-FR" altLang="fr-FR" sz="1200" smtClean="0">
                <a:solidFill>
                  <a:schemeClr val="tx2"/>
                </a:solidFill>
              </a:rPr>
              <a:pPr/>
              <a:t>67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36197" name="Text Box 4"/>
          <p:cNvSpPr txBox="1">
            <a:spLocks noChangeArrowheads="1"/>
          </p:cNvSpPr>
          <p:nvPr/>
        </p:nvSpPr>
        <p:spPr bwMode="auto">
          <a:xfrm>
            <a:off x="457200" y="887413"/>
            <a:ext cx="8359981" cy="60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 dirty="0">
                <a:latin typeface="Courier New" pitchFamily="49" charset="0"/>
              </a:rPr>
              <a:t>Fonction ID3 (I,O,T)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I ensemble des attributs d’entrée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O attribut de sortie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T ensemble des individus d’apprentissage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Si (T est vide)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	Renvoyer Erreur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Si (tous les individus de T appartiennent à la même classe)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	Renvoyer un nœud avec le label de la classe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Si (I est vide)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	Renvoyer un nœud avec le label le plus fréquent sur l’attribut de sortie de T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Calculer le gain d’information pour tous les attributs de I relativement à T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X est l’attribut avec le plus grand gain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{</a:t>
            </a:r>
            <a:r>
              <a:rPr lang="fr-FR" altLang="fr-FR" sz="1200" dirty="0" err="1">
                <a:latin typeface="Courier New" pitchFamily="49" charset="0"/>
              </a:rPr>
              <a:t>x_j</a:t>
            </a:r>
            <a:r>
              <a:rPr lang="fr-FR" altLang="fr-FR" sz="1200" dirty="0">
                <a:latin typeface="Courier New" pitchFamily="49" charset="0"/>
              </a:rPr>
              <a:t> / j=1,2,…,m} sont les valeurs de X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{</a:t>
            </a:r>
            <a:r>
              <a:rPr lang="fr-FR" altLang="fr-FR" sz="1200" dirty="0" err="1">
                <a:latin typeface="Courier New" pitchFamily="49" charset="0"/>
              </a:rPr>
              <a:t>T_j</a:t>
            </a:r>
            <a:r>
              <a:rPr lang="fr-FR" altLang="fr-FR" sz="1200" dirty="0">
                <a:latin typeface="Courier New" pitchFamily="49" charset="0"/>
              </a:rPr>
              <a:t> / j=1,2,…,m} sont les sous ensembles de T décomposé par rapport aux </a:t>
            </a:r>
            <a:r>
              <a:rPr lang="fr-FR" altLang="fr-FR" sz="1200" dirty="0" err="1">
                <a:latin typeface="Courier New" pitchFamily="49" charset="0"/>
              </a:rPr>
              <a:t>x_j</a:t>
            </a:r>
            <a:endParaRPr lang="fr-FR" altLang="fr-FR" sz="1200" dirty="0">
              <a:latin typeface="Courier New" pitchFamily="49" charset="0"/>
            </a:endParaRP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r>
              <a:rPr lang="fr-FR" altLang="fr-FR" sz="1200" dirty="0">
                <a:latin typeface="Courier New" pitchFamily="49" charset="0"/>
              </a:rPr>
              <a:t>Renvoyer un arbre avec X comme label du nœud racine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	et x_1, x_2, …, </a:t>
            </a:r>
            <a:r>
              <a:rPr lang="fr-FR" altLang="fr-FR" sz="1200" dirty="0" err="1">
                <a:latin typeface="Courier New" pitchFamily="49" charset="0"/>
              </a:rPr>
              <a:t>x_m</a:t>
            </a:r>
            <a:r>
              <a:rPr lang="fr-FR" altLang="fr-FR" sz="1200" dirty="0">
                <a:latin typeface="Courier New" pitchFamily="49" charset="0"/>
              </a:rPr>
              <a:t> comme labels des arcs allant aux arbres</a:t>
            </a:r>
          </a:p>
          <a:p>
            <a:pPr algn="l"/>
            <a:r>
              <a:rPr lang="fr-FR" altLang="fr-FR" sz="1200" dirty="0">
                <a:latin typeface="Courier New" pitchFamily="49" charset="0"/>
              </a:rPr>
              <a:t>	ID3(I-{X},O,T_1), ID3(I-{X},O,T_2), …, ID3(I-{X},</a:t>
            </a:r>
            <a:r>
              <a:rPr lang="fr-FR" altLang="fr-FR" sz="1200" dirty="0" err="1">
                <a:latin typeface="Courier New" pitchFamily="49" charset="0"/>
              </a:rPr>
              <a:t>O,T_m</a:t>
            </a:r>
            <a:r>
              <a:rPr lang="fr-FR" altLang="fr-FR" sz="1200" dirty="0">
                <a:latin typeface="Courier New" pitchFamily="49" charset="0"/>
              </a:rPr>
              <a:t>)</a:t>
            </a:r>
          </a:p>
          <a:p>
            <a:pPr algn="l"/>
            <a:endParaRPr lang="fr-FR" altLang="fr-FR" sz="1200" dirty="0">
              <a:latin typeface="Courier New" pitchFamily="49" charset="0"/>
            </a:endParaRPr>
          </a:p>
          <a:p>
            <a:pPr algn="l"/>
            <a:endParaRPr lang="fr-FR" altLang="fr-FR" sz="12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EEE0C67B-8DE6-4F92-9336-D04BE08318AD}" type="slidenum">
              <a:rPr lang="fr-FR" altLang="fr-FR" sz="1200" smtClean="0">
                <a:solidFill>
                  <a:schemeClr val="tx2"/>
                </a:solidFill>
              </a:rPr>
              <a:pPr/>
              <a:t>68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2362200" y="914400"/>
            <a:ext cx="359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({M,A,R,E},{I},{1,2,3,4,5,6,7,8})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CF376C81-629A-4259-A6C9-A0500B43EC14}" type="slidenum">
              <a:rPr lang="fr-FR" altLang="fr-FR" sz="1200" smtClean="0">
                <a:solidFill>
                  <a:schemeClr val="tx2"/>
                </a:solidFill>
              </a:rPr>
              <a:pPr/>
              <a:t>69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30051" name="Oval 2"/>
          <p:cNvSpPr>
            <a:spLocks noChangeArrowheads="1"/>
          </p:cNvSpPr>
          <p:nvPr/>
        </p:nvSpPr>
        <p:spPr bwMode="auto">
          <a:xfrm>
            <a:off x="3048000" y="3962400"/>
            <a:ext cx="1752600" cy="5334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30052" name="Oval 3"/>
          <p:cNvSpPr>
            <a:spLocks noChangeArrowheads="1"/>
          </p:cNvSpPr>
          <p:nvPr/>
        </p:nvSpPr>
        <p:spPr bwMode="auto">
          <a:xfrm>
            <a:off x="1371600" y="4648200"/>
            <a:ext cx="3048000" cy="213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300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638800"/>
          </a:xfrm>
        </p:spPr>
        <p:txBody>
          <a:bodyPr/>
          <a:lstStyle/>
          <a:p>
            <a:pPr marL="0" indent="192088"/>
            <a:r>
              <a:rPr lang="el-GR" altLang="fr-FR"/>
              <a:t>Exemple traité avec l’entropie :</a:t>
            </a:r>
          </a:p>
        </p:txBody>
      </p:sp>
      <p:sp>
        <p:nvSpPr>
          <p:cNvPr id="1300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30056" name="Rectangle 7"/>
          <p:cNvSpPr>
            <a:spLocks noChangeArrowheads="1"/>
          </p:cNvSpPr>
          <p:nvPr/>
        </p:nvSpPr>
        <p:spPr bwMode="auto">
          <a:xfrm>
            <a:off x="4068763" y="175260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(3,5)</a:t>
            </a:r>
          </a:p>
        </p:txBody>
      </p:sp>
      <p:grpSp>
        <p:nvGrpSpPr>
          <p:cNvPr id="130057" name="Group 8"/>
          <p:cNvGrpSpPr>
            <a:grpSpLocks/>
          </p:cNvGrpSpPr>
          <p:nvPr/>
        </p:nvGrpSpPr>
        <p:grpSpPr bwMode="auto">
          <a:xfrm>
            <a:off x="166688" y="2286000"/>
            <a:ext cx="2089150" cy="1295400"/>
            <a:chOff x="105" y="1824"/>
            <a:chExt cx="1316" cy="816"/>
          </a:xfrm>
        </p:grpSpPr>
        <p:sp>
          <p:nvSpPr>
            <p:cNvPr id="130096" name="Rectangle 9"/>
            <p:cNvSpPr>
              <a:spLocks noChangeArrowheads="1"/>
            </p:cNvSpPr>
            <p:nvPr/>
          </p:nvSpPr>
          <p:spPr bwMode="auto">
            <a:xfrm>
              <a:off x="576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 ?</a:t>
              </a:r>
            </a:p>
          </p:txBody>
        </p:sp>
        <p:sp>
          <p:nvSpPr>
            <p:cNvPr id="130097" name="Line 10"/>
            <p:cNvSpPr>
              <a:spLocks noChangeShapeType="1"/>
            </p:cNvSpPr>
            <p:nvPr/>
          </p:nvSpPr>
          <p:spPr bwMode="auto">
            <a:xfrm flipH="1">
              <a:off x="33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98" name="Rectangle 11"/>
            <p:cNvSpPr>
              <a:spLocks noChangeArrowheads="1"/>
            </p:cNvSpPr>
            <p:nvPr/>
          </p:nvSpPr>
          <p:spPr bwMode="auto">
            <a:xfrm>
              <a:off x="227" y="2112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faible</a:t>
              </a:r>
            </a:p>
          </p:txBody>
        </p:sp>
        <p:sp>
          <p:nvSpPr>
            <p:cNvPr id="130099" name="Line 12"/>
            <p:cNvSpPr>
              <a:spLocks noChangeShapeType="1"/>
            </p:cNvSpPr>
            <p:nvPr/>
          </p:nvSpPr>
          <p:spPr bwMode="auto">
            <a:xfrm>
              <a:off x="912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100" name="Rectangle 13"/>
            <p:cNvSpPr>
              <a:spLocks noChangeArrowheads="1"/>
            </p:cNvSpPr>
            <p:nvPr/>
          </p:nvSpPr>
          <p:spPr bwMode="auto">
            <a:xfrm>
              <a:off x="883" y="21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élevé</a:t>
              </a:r>
            </a:p>
          </p:txBody>
        </p:sp>
        <p:sp>
          <p:nvSpPr>
            <p:cNvPr id="130101" name="Line 14"/>
            <p:cNvSpPr>
              <a:spLocks noChangeShapeType="1"/>
            </p:cNvSpPr>
            <p:nvPr/>
          </p:nvSpPr>
          <p:spPr bwMode="auto">
            <a:xfrm>
              <a:off x="768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102" name="Rectangle 15"/>
            <p:cNvSpPr>
              <a:spLocks noChangeArrowheads="1"/>
            </p:cNvSpPr>
            <p:nvPr/>
          </p:nvSpPr>
          <p:spPr bwMode="auto">
            <a:xfrm>
              <a:off x="568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30103" name="Rectangle 16"/>
            <p:cNvSpPr>
              <a:spLocks noChangeArrowheads="1"/>
            </p:cNvSpPr>
            <p:nvPr/>
          </p:nvSpPr>
          <p:spPr bwMode="auto">
            <a:xfrm>
              <a:off x="10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30104" name="Rectangle 17"/>
            <p:cNvSpPr>
              <a:spLocks noChangeArrowheads="1"/>
            </p:cNvSpPr>
            <p:nvPr/>
          </p:nvSpPr>
          <p:spPr bwMode="auto">
            <a:xfrm>
              <a:off x="58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(2,1)</a:t>
              </a:r>
            </a:p>
          </p:txBody>
        </p:sp>
        <p:sp>
          <p:nvSpPr>
            <p:cNvPr id="130105" name="Rectangle 18"/>
            <p:cNvSpPr>
              <a:spLocks noChangeArrowheads="1"/>
            </p:cNvSpPr>
            <p:nvPr/>
          </p:nvSpPr>
          <p:spPr bwMode="auto">
            <a:xfrm>
              <a:off x="1056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(0,2)</a:t>
              </a:r>
            </a:p>
          </p:txBody>
        </p:sp>
      </p:grpSp>
      <p:grpSp>
        <p:nvGrpSpPr>
          <p:cNvPr id="130058" name="Group 19"/>
          <p:cNvGrpSpPr>
            <a:grpSpLocks/>
          </p:cNvGrpSpPr>
          <p:nvPr/>
        </p:nvGrpSpPr>
        <p:grpSpPr bwMode="auto">
          <a:xfrm>
            <a:off x="1752600" y="5105400"/>
            <a:ext cx="2089150" cy="1295400"/>
            <a:chOff x="1372" y="1824"/>
            <a:chExt cx="1316" cy="816"/>
          </a:xfrm>
        </p:grpSpPr>
        <p:sp>
          <p:nvSpPr>
            <p:cNvPr id="130086" name="Rectangle 20"/>
            <p:cNvSpPr>
              <a:spLocks noChangeArrowheads="1"/>
            </p:cNvSpPr>
            <p:nvPr/>
          </p:nvSpPr>
          <p:spPr bwMode="auto">
            <a:xfrm>
              <a:off x="184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A ?</a:t>
              </a:r>
            </a:p>
          </p:txBody>
        </p:sp>
        <p:sp>
          <p:nvSpPr>
            <p:cNvPr id="130087" name="Line 21"/>
            <p:cNvSpPr>
              <a:spLocks noChangeShapeType="1"/>
            </p:cNvSpPr>
            <p:nvPr/>
          </p:nvSpPr>
          <p:spPr bwMode="auto">
            <a:xfrm flipH="1">
              <a:off x="160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88" name="Rectangle 22"/>
            <p:cNvSpPr>
              <a:spLocks noChangeArrowheads="1"/>
            </p:cNvSpPr>
            <p:nvPr/>
          </p:nvSpPr>
          <p:spPr bwMode="auto">
            <a:xfrm>
              <a:off x="1505" y="2112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jeune</a:t>
              </a:r>
            </a:p>
          </p:txBody>
        </p:sp>
        <p:sp>
          <p:nvSpPr>
            <p:cNvPr id="130089" name="Line 23"/>
            <p:cNvSpPr>
              <a:spLocks noChangeShapeType="1"/>
            </p:cNvSpPr>
            <p:nvPr/>
          </p:nvSpPr>
          <p:spPr bwMode="auto">
            <a:xfrm>
              <a:off x="217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90" name="Rectangle 24"/>
            <p:cNvSpPr>
              <a:spLocks noChangeArrowheads="1"/>
            </p:cNvSpPr>
            <p:nvPr/>
          </p:nvSpPr>
          <p:spPr bwMode="auto">
            <a:xfrm>
              <a:off x="219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âgé</a:t>
              </a:r>
            </a:p>
          </p:txBody>
        </p:sp>
        <p:sp>
          <p:nvSpPr>
            <p:cNvPr id="130091" name="Line 25"/>
            <p:cNvSpPr>
              <a:spLocks noChangeShapeType="1"/>
            </p:cNvSpPr>
            <p:nvPr/>
          </p:nvSpPr>
          <p:spPr bwMode="auto">
            <a:xfrm>
              <a:off x="2035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92" name="Rectangle 26"/>
            <p:cNvSpPr>
              <a:spLocks noChangeArrowheads="1"/>
            </p:cNvSpPr>
            <p:nvPr/>
          </p:nvSpPr>
          <p:spPr bwMode="auto">
            <a:xfrm>
              <a:off x="1835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30093" name="Rectangle 27"/>
            <p:cNvSpPr>
              <a:spLocks noChangeArrowheads="1"/>
            </p:cNvSpPr>
            <p:nvPr/>
          </p:nvSpPr>
          <p:spPr bwMode="auto">
            <a:xfrm>
              <a:off x="1372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(1,0)</a:t>
              </a:r>
            </a:p>
          </p:txBody>
        </p:sp>
        <p:sp>
          <p:nvSpPr>
            <p:cNvPr id="130094" name="Rectangle 28"/>
            <p:cNvSpPr>
              <a:spLocks noChangeArrowheads="1"/>
            </p:cNvSpPr>
            <p:nvPr/>
          </p:nvSpPr>
          <p:spPr bwMode="auto">
            <a:xfrm>
              <a:off x="18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(2,2)</a:t>
              </a:r>
            </a:p>
          </p:txBody>
        </p:sp>
        <p:sp>
          <p:nvSpPr>
            <p:cNvPr id="130095" name="Rectangle 29"/>
            <p:cNvSpPr>
              <a:spLocks noChangeArrowheads="1"/>
            </p:cNvSpPr>
            <p:nvPr/>
          </p:nvSpPr>
          <p:spPr bwMode="auto">
            <a:xfrm>
              <a:off x="232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grpSp>
        <p:nvGrpSpPr>
          <p:cNvPr id="130059" name="Group 30"/>
          <p:cNvGrpSpPr>
            <a:grpSpLocks/>
          </p:cNvGrpSpPr>
          <p:nvPr/>
        </p:nvGrpSpPr>
        <p:grpSpPr bwMode="auto">
          <a:xfrm>
            <a:off x="4949825" y="5181600"/>
            <a:ext cx="2060575" cy="1295400"/>
            <a:chOff x="2648" y="1824"/>
            <a:chExt cx="1298" cy="816"/>
          </a:xfrm>
        </p:grpSpPr>
        <p:sp>
          <p:nvSpPr>
            <p:cNvPr id="130076" name="Rectangle 31"/>
            <p:cNvSpPr>
              <a:spLocks noChangeArrowheads="1"/>
            </p:cNvSpPr>
            <p:nvPr/>
          </p:nvSpPr>
          <p:spPr bwMode="auto">
            <a:xfrm>
              <a:off x="3110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 ?</a:t>
              </a:r>
            </a:p>
          </p:txBody>
        </p:sp>
        <p:sp>
          <p:nvSpPr>
            <p:cNvPr id="130077" name="Line 32"/>
            <p:cNvSpPr>
              <a:spLocks noChangeShapeType="1"/>
            </p:cNvSpPr>
            <p:nvPr/>
          </p:nvSpPr>
          <p:spPr bwMode="auto">
            <a:xfrm flipH="1">
              <a:off x="2870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78" name="Rectangle 33"/>
            <p:cNvSpPr>
              <a:spLocks noChangeArrowheads="1"/>
            </p:cNvSpPr>
            <p:nvPr/>
          </p:nvSpPr>
          <p:spPr bwMode="auto">
            <a:xfrm>
              <a:off x="2753" y="2112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village</a:t>
              </a:r>
            </a:p>
          </p:txBody>
        </p:sp>
        <p:sp>
          <p:nvSpPr>
            <p:cNvPr id="130079" name="Line 34"/>
            <p:cNvSpPr>
              <a:spLocks noChangeShapeType="1"/>
            </p:cNvSpPr>
            <p:nvPr/>
          </p:nvSpPr>
          <p:spPr bwMode="auto">
            <a:xfrm>
              <a:off x="344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80" name="Rectangle 35"/>
            <p:cNvSpPr>
              <a:spLocks noChangeArrowheads="1"/>
            </p:cNvSpPr>
            <p:nvPr/>
          </p:nvSpPr>
          <p:spPr bwMode="auto">
            <a:xfrm>
              <a:off x="3449" y="211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ville</a:t>
              </a:r>
            </a:p>
          </p:txBody>
        </p:sp>
        <p:sp>
          <p:nvSpPr>
            <p:cNvPr id="130081" name="Line 36"/>
            <p:cNvSpPr>
              <a:spLocks noChangeShapeType="1"/>
            </p:cNvSpPr>
            <p:nvPr/>
          </p:nvSpPr>
          <p:spPr bwMode="auto">
            <a:xfrm>
              <a:off x="3302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82" name="Rectangle 37"/>
            <p:cNvSpPr>
              <a:spLocks noChangeArrowheads="1"/>
            </p:cNvSpPr>
            <p:nvPr/>
          </p:nvSpPr>
          <p:spPr bwMode="auto">
            <a:xfrm>
              <a:off x="3117" y="2208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bourg</a:t>
              </a:r>
            </a:p>
          </p:txBody>
        </p:sp>
        <p:sp>
          <p:nvSpPr>
            <p:cNvPr id="130083" name="Rectangle 38"/>
            <p:cNvSpPr>
              <a:spLocks noChangeArrowheads="1"/>
            </p:cNvSpPr>
            <p:nvPr/>
          </p:nvSpPr>
          <p:spPr bwMode="auto">
            <a:xfrm>
              <a:off x="264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30084" name="Rectangle 39"/>
            <p:cNvSpPr>
              <a:spLocks noChangeArrowheads="1"/>
            </p:cNvSpPr>
            <p:nvPr/>
          </p:nvSpPr>
          <p:spPr bwMode="auto">
            <a:xfrm>
              <a:off x="311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  <p:sp>
          <p:nvSpPr>
            <p:cNvPr id="130085" name="Rectangle 40"/>
            <p:cNvSpPr>
              <a:spLocks noChangeArrowheads="1"/>
            </p:cNvSpPr>
            <p:nvPr/>
          </p:nvSpPr>
          <p:spPr bwMode="auto">
            <a:xfrm>
              <a:off x="3599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(1,2)</a:t>
              </a:r>
            </a:p>
          </p:txBody>
        </p:sp>
      </p:grpSp>
      <p:grpSp>
        <p:nvGrpSpPr>
          <p:cNvPr id="130060" name="Group 41"/>
          <p:cNvGrpSpPr>
            <a:grpSpLocks/>
          </p:cNvGrpSpPr>
          <p:nvPr/>
        </p:nvGrpSpPr>
        <p:grpSpPr bwMode="auto">
          <a:xfrm>
            <a:off x="6858000" y="2438400"/>
            <a:ext cx="2103438" cy="1295400"/>
            <a:chOff x="4243" y="1824"/>
            <a:chExt cx="1325" cy="816"/>
          </a:xfrm>
        </p:grpSpPr>
        <p:sp>
          <p:nvSpPr>
            <p:cNvPr id="130069" name="Rectangle 42"/>
            <p:cNvSpPr>
              <a:spLocks noChangeArrowheads="1"/>
            </p:cNvSpPr>
            <p:nvPr/>
          </p:nvSpPr>
          <p:spPr bwMode="auto">
            <a:xfrm>
              <a:off x="472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E ?</a:t>
              </a:r>
            </a:p>
          </p:txBody>
        </p:sp>
        <p:sp>
          <p:nvSpPr>
            <p:cNvPr id="130070" name="Line 43"/>
            <p:cNvSpPr>
              <a:spLocks noChangeShapeType="1"/>
            </p:cNvSpPr>
            <p:nvPr/>
          </p:nvSpPr>
          <p:spPr bwMode="auto">
            <a:xfrm flipH="1">
              <a:off x="448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71" name="Rectangle 44"/>
            <p:cNvSpPr>
              <a:spLocks noChangeArrowheads="1"/>
            </p:cNvSpPr>
            <p:nvPr/>
          </p:nvSpPr>
          <p:spPr bwMode="auto">
            <a:xfrm>
              <a:off x="4452" y="2112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oui</a:t>
              </a:r>
            </a:p>
          </p:txBody>
        </p:sp>
        <p:sp>
          <p:nvSpPr>
            <p:cNvPr id="130072" name="Line 45"/>
            <p:cNvSpPr>
              <a:spLocks noChangeShapeType="1"/>
            </p:cNvSpPr>
            <p:nvPr/>
          </p:nvSpPr>
          <p:spPr bwMode="auto">
            <a:xfrm>
              <a:off x="505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073" name="Rectangle 46"/>
            <p:cNvSpPr>
              <a:spLocks noChangeArrowheads="1"/>
            </p:cNvSpPr>
            <p:nvPr/>
          </p:nvSpPr>
          <p:spPr bwMode="auto">
            <a:xfrm>
              <a:off x="507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non</a:t>
              </a:r>
            </a:p>
          </p:txBody>
        </p:sp>
        <p:sp>
          <p:nvSpPr>
            <p:cNvPr id="130074" name="Rectangle 47"/>
            <p:cNvSpPr>
              <a:spLocks noChangeArrowheads="1"/>
            </p:cNvSpPr>
            <p:nvPr/>
          </p:nvSpPr>
          <p:spPr bwMode="auto">
            <a:xfrm>
              <a:off x="42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(3,2)</a:t>
              </a:r>
            </a:p>
          </p:txBody>
        </p:sp>
        <p:sp>
          <p:nvSpPr>
            <p:cNvPr id="130075" name="Rectangle 48"/>
            <p:cNvSpPr>
              <a:spLocks noChangeArrowheads="1"/>
            </p:cNvSpPr>
            <p:nvPr/>
          </p:nvSpPr>
          <p:spPr bwMode="auto">
            <a:xfrm>
              <a:off x="520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(0,3)</a:t>
              </a:r>
            </a:p>
          </p:txBody>
        </p:sp>
      </p:grpSp>
      <p:sp>
        <p:nvSpPr>
          <p:cNvPr id="130061" name="Line 49"/>
          <p:cNvSpPr>
            <a:spLocks noChangeShapeType="1"/>
          </p:cNvSpPr>
          <p:nvPr/>
        </p:nvSpPr>
        <p:spPr bwMode="auto">
          <a:xfrm flipH="1">
            <a:off x="1600200" y="1981200"/>
            <a:ext cx="2362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62" name="Line 50"/>
          <p:cNvSpPr>
            <a:spLocks noChangeShapeType="1"/>
          </p:cNvSpPr>
          <p:nvPr/>
        </p:nvSpPr>
        <p:spPr bwMode="auto">
          <a:xfrm flipH="1">
            <a:off x="2819400" y="2133600"/>
            <a:ext cx="137160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63" name="Line 51"/>
          <p:cNvSpPr>
            <a:spLocks noChangeShapeType="1"/>
          </p:cNvSpPr>
          <p:nvPr/>
        </p:nvSpPr>
        <p:spPr bwMode="auto">
          <a:xfrm>
            <a:off x="4495800" y="2133600"/>
            <a:ext cx="1447800" cy="289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64" name="Line 52"/>
          <p:cNvSpPr>
            <a:spLocks noChangeShapeType="1"/>
          </p:cNvSpPr>
          <p:nvPr/>
        </p:nvSpPr>
        <p:spPr bwMode="auto">
          <a:xfrm>
            <a:off x="4724400" y="1981200"/>
            <a:ext cx="28194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30065" name="Object 53"/>
          <p:cNvGraphicFramePr>
            <a:graphicFrameLocks noChangeAspect="1"/>
          </p:cNvGraphicFramePr>
          <p:nvPr/>
        </p:nvGraphicFramePr>
        <p:xfrm>
          <a:off x="1676400" y="1828800"/>
          <a:ext cx="1470025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" imgW="2094591" imgH="304668" progId="Equation.3">
                  <p:embed/>
                </p:oleObj>
              </mc:Choice>
              <mc:Fallback>
                <p:oleObj name="Equation" r:id="rId3" imgW="2094591" imgH="304668" progId="Equation.3">
                  <p:embed/>
                  <p:pic>
                    <p:nvPicPr>
                      <p:cNvPr id="13006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1470025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6" name="Object 54"/>
          <p:cNvGraphicFramePr>
            <a:graphicFrameLocks noChangeAspect="1"/>
          </p:cNvGraphicFramePr>
          <p:nvPr/>
        </p:nvGraphicFramePr>
        <p:xfrm>
          <a:off x="3205163" y="4187825"/>
          <a:ext cx="14605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5" imgW="2081896" imgH="317362" progId="Equation.3">
                  <p:embed/>
                </p:oleObj>
              </mc:Choice>
              <mc:Fallback>
                <p:oleObj name="Equation" r:id="rId5" imgW="2081896" imgH="317362" progId="Equation.3">
                  <p:embed/>
                  <p:pic>
                    <p:nvPicPr>
                      <p:cNvPr id="13006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187825"/>
                        <a:ext cx="14605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7" name="Object 55"/>
          <p:cNvGraphicFramePr>
            <a:graphicFrameLocks noChangeAspect="1"/>
          </p:cNvGraphicFramePr>
          <p:nvPr/>
        </p:nvGraphicFramePr>
        <p:xfrm>
          <a:off x="5668963" y="4191000"/>
          <a:ext cx="1408112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7" imgW="2005729" imgH="304668" progId="Equation.3">
                  <p:embed/>
                </p:oleObj>
              </mc:Choice>
              <mc:Fallback>
                <p:oleObj name="Equation" r:id="rId7" imgW="2005729" imgH="304668" progId="Equation.3">
                  <p:embed/>
                  <p:pic>
                    <p:nvPicPr>
                      <p:cNvPr id="13006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4191000"/>
                        <a:ext cx="1408112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8" name="Object 56"/>
          <p:cNvGraphicFramePr>
            <a:graphicFrameLocks noChangeAspect="1"/>
          </p:cNvGraphicFramePr>
          <p:nvPr/>
        </p:nvGraphicFramePr>
        <p:xfrm>
          <a:off x="5808663" y="1981200"/>
          <a:ext cx="1433512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9" imgW="2044700" imgH="304800" progId="Equation.3">
                  <p:embed/>
                </p:oleObj>
              </mc:Choice>
              <mc:Fallback>
                <p:oleObj name="Equation" r:id="rId9" imgW="2044700" imgH="304800" progId="Equation.3">
                  <p:embed/>
                  <p:pic>
                    <p:nvPicPr>
                      <p:cNvPr id="13006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1981200"/>
                        <a:ext cx="1433512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70523"/>
              </p:ext>
            </p:extLst>
          </p:nvPr>
        </p:nvGraphicFramePr>
        <p:xfrm>
          <a:off x="4258469" y="1249868"/>
          <a:ext cx="3429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11" imgW="4889500" imgH="660400" progId="Equation.3">
                  <p:embed/>
                </p:oleObj>
              </mc:Choice>
              <mc:Fallback>
                <p:oleObj name="Equation" r:id="rId11" imgW="4889500" imgH="660400" progId="Equation.3">
                  <p:embed/>
                  <p:pic>
                    <p:nvPicPr>
                      <p:cNvPr id="57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469" y="1249868"/>
                        <a:ext cx="3429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6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1998 : Une légende urbaine ?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5600"/>
            <a:ext cx="2233613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67013"/>
            <a:ext cx="21875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03413"/>
            <a:ext cx="15113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660775"/>
            <a:ext cx="1889125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ZoneTexte 3"/>
          <p:cNvSpPr txBox="1">
            <a:spLocks noChangeArrowheads="1"/>
          </p:cNvSpPr>
          <p:nvPr/>
        </p:nvSpPr>
        <p:spPr bwMode="auto">
          <a:xfrm rot="-1740590">
            <a:off x="3686175" y="4359275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fr-FR" altLang="fr-FR"/>
              <a:t>Samedi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781300"/>
            <a:ext cx="1535113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AEDCF280-59AC-4F1B-82EA-FCB782CB4CEE}" type="slidenum">
              <a:rPr lang="fr-FR" altLang="fr-FR" sz="1200" smtClean="0">
                <a:solidFill>
                  <a:schemeClr val="tx2"/>
                </a:solidFill>
              </a:rPr>
              <a:pPr/>
              <a:t>7</a:t>
            </a:fld>
            <a:endParaRPr lang="fr-FR" altLang="fr-FR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D9D7D5E5-8053-4A5A-AF8E-AE96FAE77E1A}" type="slidenum">
              <a:rPr lang="fr-FR" altLang="fr-FR" sz="1200" smtClean="0">
                <a:solidFill>
                  <a:schemeClr val="tx2"/>
                </a:solidFill>
              </a:rPr>
              <a:pPr/>
              <a:t>70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2362200" y="914400"/>
            <a:ext cx="359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({M,A,R,E},{I},{1,2,3,4,5,6,7,8})</a:t>
            </a: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3948113" y="12192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A ?</a:t>
            </a:r>
          </a:p>
        </p:txBody>
      </p:sp>
      <p:sp>
        <p:nvSpPr>
          <p:cNvPr id="143367" name="Line 6"/>
          <p:cNvSpPr>
            <a:spLocks noChangeShapeType="1"/>
          </p:cNvSpPr>
          <p:nvPr/>
        </p:nvSpPr>
        <p:spPr bwMode="auto">
          <a:xfrm flipH="1">
            <a:off x="35671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68" name="Rectangle 7"/>
          <p:cNvSpPr>
            <a:spLocks noChangeArrowheads="1"/>
          </p:cNvSpPr>
          <p:nvPr/>
        </p:nvSpPr>
        <p:spPr bwMode="auto">
          <a:xfrm>
            <a:off x="3411538" y="1676400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jeune</a:t>
            </a:r>
          </a:p>
        </p:txBody>
      </p:sp>
      <p:sp>
        <p:nvSpPr>
          <p:cNvPr id="143369" name="Line 8"/>
          <p:cNvSpPr>
            <a:spLocks noChangeShapeType="1"/>
          </p:cNvSpPr>
          <p:nvPr/>
        </p:nvSpPr>
        <p:spPr bwMode="auto">
          <a:xfrm>
            <a:off x="44815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70" name="Rectangle 9"/>
          <p:cNvSpPr>
            <a:spLocks noChangeArrowheads="1"/>
          </p:cNvSpPr>
          <p:nvPr/>
        </p:nvSpPr>
        <p:spPr bwMode="auto">
          <a:xfrm>
            <a:off x="4508500" y="1676400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43371" name="Line 10"/>
          <p:cNvSpPr>
            <a:spLocks noChangeShapeType="1"/>
          </p:cNvSpPr>
          <p:nvPr/>
        </p:nvSpPr>
        <p:spPr bwMode="auto">
          <a:xfrm>
            <a:off x="4252913" y="1600200"/>
            <a:ext cx="14287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72" name="Rectangle 11"/>
          <p:cNvSpPr>
            <a:spLocks noChangeArrowheads="1"/>
          </p:cNvSpPr>
          <p:nvPr/>
        </p:nvSpPr>
        <p:spPr bwMode="auto">
          <a:xfrm>
            <a:off x="3935413" y="1828800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43373" name="Text Box 12"/>
          <p:cNvSpPr txBox="1">
            <a:spLocks noChangeArrowheads="1"/>
          </p:cNvSpPr>
          <p:nvPr/>
        </p:nvSpPr>
        <p:spPr bwMode="auto">
          <a:xfrm>
            <a:off x="1600200" y="2209800"/>
            <a:ext cx="2117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({M,R,E},{I},{5})</a:t>
            </a:r>
          </a:p>
        </p:txBody>
      </p:sp>
      <p:sp>
        <p:nvSpPr>
          <p:cNvPr id="143374" name="Text Box 13"/>
          <p:cNvSpPr txBox="1">
            <a:spLocks noChangeArrowheads="1"/>
          </p:cNvSpPr>
          <p:nvPr/>
        </p:nvSpPr>
        <p:spPr bwMode="auto">
          <a:xfrm>
            <a:off x="2971800" y="2590800"/>
            <a:ext cx="267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({M,R,E},{I},{1,2,4,8})</a:t>
            </a:r>
          </a:p>
        </p:txBody>
      </p:sp>
      <p:sp>
        <p:nvSpPr>
          <p:cNvPr id="143375" name="Text Box 14"/>
          <p:cNvSpPr txBox="1">
            <a:spLocks noChangeArrowheads="1"/>
          </p:cNvSpPr>
          <p:nvPr/>
        </p:nvSpPr>
        <p:spPr bwMode="auto">
          <a:xfrm>
            <a:off x="4648200" y="2209800"/>
            <a:ext cx="2486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({M,R,E},{I},{3,6,7})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A0737C22-674D-432B-BD4C-8278C4BCF2DC}" type="slidenum">
              <a:rPr lang="fr-FR" altLang="fr-FR" sz="1200" smtClean="0">
                <a:solidFill>
                  <a:schemeClr val="tx2"/>
                </a:solidFill>
              </a:rPr>
              <a:pPr/>
              <a:t>71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2362200" y="914400"/>
            <a:ext cx="359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({M,A,R,E},{I},{1,2,3,4,5,6,7,8})</a:t>
            </a:r>
          </a:p>
        </p:txBody>
      </p:sp>
      <p:sp>
        <p:nvSpPr>
          <p:cNvPr id="144390" name="Rectangle 5"/>
          <p:cNvSpPr>
            <a:spLocks noChangeArrowheads="1"/>
          </p:cNvSpPr>
          <p:nvPr/>
        </p:nvSpPr>
        <p:spPr bwMode="auto">
          <a:xfrm>
            <a:off x="3948113" y="12192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A ?</a:t>
            </a:r>
          </a:p>
        </p:txBody>
      </p:sp>
      <p:sp>
        <p:nvSpPr>
          <p:cNvPr id="144391" name="Line 6"/>
          <p:cNvSpPr>
            <a:spLocks noChangeShapeType="1"/>
          </p:cNvSpPr>
          <p:nvPr/>
        </p:nvSpPr>
        <p:spPr bwMode="auto">
          <a:xfrm flipH="1">
            <a:off x="35671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392" name="Rectangle 7"/>
          <p:cNvSpPr>
            <a:spLocks noChangeArrowheads="1"/>
          </p:cNvSpPr>
          <p:nvPr/>
        </p:nvSpPr>
        <p:spPr bwMode="auto">
          <a:xfrm>
            <a:off x="3411538" y="1676400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jeune</a:t>
            </a:r>
          </a:p>
        </p:txBody>
      </p:sp>
      <p:sp>
        <p:nvSpPr>
          <p:cNvPr id="144393" name="Line 8"/>
          <p:cNvSpPr>
            <a:spLocks noChangeShapeType="1"/>
          </p:cNvSpPr>
          <p:nvPr/>
        </p:nvSpPr>
        <p:spPr bwMode="auto">
          <a:xfrm>
            <a:off x="44815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394" name="Rectangle 9"/>
          <p:cNvSpPr>
            <a:spLocks noChangeArrowheads="1"/>
          </p:cNvSpPr>
          <p:nvPr/>
        </p:nvSpPr>
        <p:spPr bwMode="auto">
          <a:xfrm>
            <a:off x="4508500" y="1676400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44395" name="Line 10"/>
          <p:cNvSpPr>
            <a:spLocks noChangeShapeType="1"/>
          </p:cNvSpPr>
          <p:nvPr/>
        </p:nvSpPr>
        <p:spPr bwMode="auto">
          <a:xfrm>
            <a:off x="4252913" y="1600200"/>
            <a:ext cx="14287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396" name="Rectangle 11"/>
          <p:cNvSpPr>
            <a:spLocks noChangeArrowheads="1"/>
          </p:cNvSpPr>
          <p:nvPr/>
        </p:nvSpPr>
        <p:spPr bwMode="auto">
          <a:xfrm>
            <a:off x="3935413" y="1828800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44397" name="Text Box 12"/>
          <p:cNvSpPr txBox="1">
            <a:spLocks noChangeArrowheads="1"/>
          </p:cNvSpPr>
          <p:nvPr/>
        </p:nvSpPr>
        <p:spPr bwMode="auto">
          <a:xfrm>
            <a:off x="1600200" y="2209800"/>
            <a:ext cx="2117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({M,R,E},{I},{5})</a:t>
            </a:r>
          </a:p>
        </p:txBody>
      </p:sp>
      <p:sp>
        <p:nvSpPr>
          <p:cNvPr id="144398" name="Text Box 13"/>
          <p:cNvSpPr txBox="1">
            <a:spLocks noChangeArrowheads="1"/>
          </p:cNvSpPr>
          <p:nvPr/>
        </p:nvSpPr>
        <p:spPr bwMode="auto">
          <a:xfrm>
            <a:off x="2971800" y="2590800"/>
            <a:ext cx="267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({M,R,E},{I},{1,2,4,8})</a:t>
            </a:r>
          </a:p>
        </p:txBody>
      </p:sp>
      <p:sp>
        <p:nvSpPr>
          <p:cNvPr id="144399" name="Text Box 14"/>
          <p:cNvSpPr txBox="1">
            <a:spLocks noChangeArrowheads="1"/>
          </p:cNvSpPr>
          <p:nvPr/>
        </p:nvSpPr>
        <p:spPr bwMode="auto">
          <a:xfrm>
            <a:off x="4648200" y="2209800"/>
            <a:ext cx="2486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({M,R,E},{I},{3,6,7})</a:t>
            </a:r>
          </a:p>
        </p:txBody>
      </p:sp>
      <p:sp>
        <p:nvSpPr>
          <p:cNvPr id="144400" name="Line 15"/>
          <p:cNvSpPr>
            <a:spLocks noChangeShapeType="1"/>
          </p:cNvSpPr>
          <p:nvPr/>
        </p:nvSpPr>
        <p:spPr bwMode="auto">
          <a:xfrm flipH="1">
            <a:off x="2057400" y="24384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401" name="Rectangle 16"/>
          <p:cNvSpPr>
            <a:spLocks noChangeArrowheads="1"/>
          </p:cNvSpPr>
          <p:nvPr/>
        </p:nvSpPr>
        <p:spPr bwMode="auto">
          <a:xfrm>
            <a:off x="1752600" y="30480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4402" name="Line 17"/>
          <p:cNvSpPr>
            <a:spLocks noChangeShapeType="1"/>
          </p:cNvSpPr>
          <p:nvPr/>
        </p:nvSpPr>
        <p:spPr bwMode="auto">
          <a:xfrm>
            <a:off x="6248400" y="24384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403" name="Rectangle 18"/>
          <p:cNvSpPr>
            <a:spLocks noChangeArrowheads="1"/>
          </p:cNvSpPr>
          <p:nvPr/>
        </p:nvSpPr>
        <p:spPr bwMode="auto">
          <a:xfrm>
            <a:off x="6521450" y="30480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4404" name="Rectangle 19"/>
          <p:cNvSpPr>
            <a:spLocks noChangeArrowheads="1"/>
          </p:cNvSpPr>
          <p:nvPr/>
        </p:nvSpPr>
        <p:spPr bwMode="auto">
          <a:xfrm>
            <a:off x="2895600" y="3962400"/>
            <a:ext cx="838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</a:t>
            </a:r>
          </a:p>
        </p:txBody>
      </p:sp>
      <p:sp>
        <p:nvSpPr>
          <p:cNvPr id="144405" name="Rectangle 20"/>
          <p:cNvSpPr>
            <a:spLocks noChangeArrowheads="1"/>
          </p:cNvSpPr>
          <p:nvPr/>
        </p:nvSpPr>
        <p:spPr bwMode="auto">
          <a:xfrm>
            <a:off x="2590800" y="43434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1</a:t>
            </a:r>
          </a:p>
        </p:txBody>
      </p:sp>
      <p:sp>
        <p:nvSpPr>
          <p:cNvPr id="144406" name="Rectangle 21"/>
          <p:cNvSpPr>
            <a:spLocks noChangeArrowheads="1"/>
          </p:cNvSpPr>
          <p:nvPr/>
        </p:nvSpPr>
        <p:spPr bwMode="auto">
          <a:xfrm>
            <a:off x="2895600" y="43434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44407" name="Rectangle 22"/>
          <p:cNvSpPr>
            <a:spLocks noChangeArrowheads="1"/>
          </p:cNvSpPr>
          <p:nvPr/>
        </p:nvSpPr>
        <p:spPr bwMode="auto">
          <a:xfrm>
            <a:off x="2590800" y="47244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2</a:t>
            </a:r>
          </a:p>
        </p:txBody>
      </p:sp>
      <p:sp>
        <p:nvSpPr>
          <p:cNvPr id="144408" name="Rectangle 23"/>
          <p:cNvSpPr>
            <a:spLocks noChangeArrowheads="1"/>
          </p:cNvSpPr>
          <p:nvPr/>
        </p:nvSpPr>
        <p:spPr bwMode="auto">
          <a:xfrm>
            <a:off x="2895600" y="47244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élevé</a:t>
            </a:r>
          </a:p>
        </p:txBody>
      </p:sp>
      <p:sp>
        <p:nvSpPr>
          <p:cNvPr id="144409" name="Rectangle 24"/>
          <p:cNvSpPr>
            <a:spLocks noChangeArrowheads="1"/>
          </p:cNvSpPr>
          <p:nvPr/>
        </p:nvSpPr>
        <p:spPr bwMode="auto">
          <a:xfrm>
            <a:off x="3733800" y="3962400"/>
            <a:ext cx="7620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R</a:t>
            </a:r>
          </a:p>
        </p:txBody>
      </p:sp>
      <p:sp>
        <p:nvSpPr>
          <p:cNvPr id="144410" name="Rectangle 25"/>
          <p:cNvSpPr>
            <a:spLocks noChangeArrowheads="1"/>
          </p:cNvSpPr>
          <p:nvPr/>
        </p:nvSpPr>
        <p:spPr bwMode="auto">
          <a:xfrm>
            <a:off x="3733800" y="43434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village</a:t>
            </a:r>
          </a:p>
        </p:txBody>
      </p:sp>
      <p:sp>
        <p:nvSpPr>
          <p:cNvPr id="144411" name="Rectangle 26"/>
          <p:cNvSpPr>
            <a:spLocks noChangeArrowheads="1"/>
          </p:cNvSpPr>
          <p:nvPr/>
        </p:nvSpPr>
        <p:spPr bwMode="auto">
          <a:xfrm>
            <a:off x="3733800" y="47244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bourg</a:t>
            </a:r>
          </a:p>
        </p:txBody>
      </p:sp>
      <p:sp>
        <p:nvSpPr>
          <p:cNvPr id="144412" name="Rectangle 27"/>
          <p:cNvSpPr>
            <a:spLocks noChangeArrowheads="1"/>
          </p:cNvSpPr>
          <p:nvPr/>
        </p:nvSpPr>
        <p:spPr bwMode="auto">
          <a:xfrm>
            <a:off x="4495800" y="39624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E</a:t>
            </a:r>
          </a:p>
        </p:txBody>
      </p:sp>
      <p:sp>
        <p:nvSpPr>
          <p:cNvPr id="144413" name="Rectangle 28"/>
          <p:cNvSpPr>
            <a:spLocks noChangeArrowheads="1"/>
          </p:cNvSpPr>
          <p:nvPr/>
        </p:nvSpPr>
        <p:spPr bwMode="auto">
          <a:xfrm>
            <a:off x="4495800" y="43434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4414" name="Rectangle 29"/>
          <p:cNvSpPr>
            <a:spLocks noChangeArrowheads="1"/>
          </p:cNvSpPr>
          <p:nvPr/>
        </p:nvSpPr>
        <p:spPr bwMode="auto">
          <a:xfrm>
            <a:off x="4495800" y="47244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4415" name="Rectangle 30"/>
          <p:cNvSpPr>
            <a:spLocks noChangeArrowheads="1"/>
          </p:cNvSpPr>
          <p:nvPr/>
        </p:nvSpPr>
        <p:spPr bwMode="auto">
          <a:xfrm>
            <a:off x="5181600" y="3962400"/>
            <a:ext cx="457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I</a:t>
            </a:r>
          </a:p>
        </p:txBody>
      </p:sp>
      <p:sp>
        <p:nvSpPr>
          <p:cNvPr id="144416" name="Rectangle 31"/>
          <p:cNvSpPr>
            <a:spLocks noChangeArrowheads="1"/>
          </p:cNvSpPr>
          <p:nvPr/>
        </p:nvSpPr>
        <p:spPr bwMode="auto">
          <a:xfrm>
            <a:off x="5181600" y="43434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4417" name="Rectangle 32"/>
          <p:cNvSpPr>
            <a:spLocks noChangeArrowheads="1"/>
          </p:cNvSpPr>
          <p:nvPr/>
        </p:nvSpPr>
        <p:spPr bwMode="auto">
          <a:xfrm>
            <a:off x="5181600" y="47244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4418" name="Rectangle 33"/>
          <p:cNvSpPr>
            <a:spLocks noChangeArrowheads="1"/>
          </p:cNvSpPr>
          <p:nvPr/>
        </p:nvSpPr>
        <p:spPr bwMode="auto">
          <a:xfrm>
            <a:off x="2590800" y="51054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4</a:t>
            </a:r>
          </a:p>
        </p:txBody>
      </p:sp>
      <p:sp>
        <p:nvSpPr>
          <p:cNvPr id="144419" name="Rectangle 34"/>
          <p:cNvSpPr>
            <a:spLocks noChangeArrowheads="1"/>
          </p:cNvSpPr>
          <p:nvPr/>
        </p:nvSpPr>
        <p:spPr bwMode="auto">
          <a:xfrm>
            <a:off x="2895600" y="51054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faible</a:t>
            </a:r>
          </a:p>
        </p:txBody>
      </p:sp>
      <p:sp>
        <p:nvSpPr>
          <p:cNvPr id="144420" name="Rectangle 35"/>
          <p:cNvSpPr>
            <a:spLocks noChangeArrowheads="1"/>
          </p:cNvSpPr>
          <p:nvPr/>
        </p:nvSpPr>
        <p:spPr bwMode="auto">
          <a:xfrm>
            <a:off x="3733800" y="51054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bourg</a:t>
            </a:r>
          </a:p>
        </p:txBody>
      </p:sp>
      <p:sp>
        <p:nvSpPr>
          <p:cNvPr id="144421" name="Rectangle 36"/>
          <p:cNvSpPr>
            <a:spLocks noChangeArrowheads="1"/>
          </p:cNvSpPr>
          <p:nvPr/>
        </p:nvSpPr>
        <p:spPr bwMode="auto">
          <a:xfrm>
            <a:off x="4495800" y="51054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4422" name="Rectangle 37"/>
          <p:cNvSpPr>
            <a:spLocks noChangeArrowheads="1"/>
          </p:cNvSpPr>
          <p:nvPr/>
        </p:nvSpPr>
        <p:spPr bwMode="auto">
          <a:xfrm>
            <a:off x="5181600" y="51054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4423" name="Rectangle 38"/>
          <p:cNvSpPr>
            <a:spLocks noChangeArrowheads="1"/>
          </p:cNvSpPr>
          <p:nvPr/>
        </p:nvSpPr>
        <p:spPr bwMode="auto">
          <a:xfrm>
            <a:off x="2590800" y="5486400"/>
            <a:ext cx="3048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8</a:t>
            </a:r>
          </a:p>
        </p:txBody>
      </p:sp>
      <p:sp>
        <p:nvSpPr>
          <p:cNvPr id="144424" name="Rectangle 39"/>
          <p:cNvSpPr>
            <a:spLocks noChangeArrowheads="1"/>
          </p:cNvSpPr>
          <p:nvPr/>
        </p:nvSpPr>
        <p:spPr bwMode="auto">
          <a:xfrm>
            <a:off x="2895600" y="5486400"/>
            <a:ext cx="838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faible</a:t>
            </a:r>
          </a:p>
        </p:txBody>
      </p:sp>
      <p:sp>
        <p:nvSpPr>
          <p:cNvPr id="144425" name="Rectangle 40"/>
          <p:cNvSpPr>
            <a:spLocks noChangeArrowheads="1"/>
          </p:cNvSpPr>
          <p:nvPr/>
        </p:nvSpPr>
        <p:spPr bwMode="auto">
          <a:xfrm>
            <a:off x="3733800" y="5486400"/>
            <a:ext cx="762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village</a:t>
            </a:r>
          </a:p>
        </p:txBody>
      </p:sp>
      <p:sp>
        <p:nvSpPr>
          <p:cNvPr id="144426" name="Rectangle 41"/>
          <p:cNvSpPr>
            <a:spLocks noChangeArrowheads="1"/>
          </p:cNvSpPr>
          <p:nvPr/>
        </p:nvSpPr>
        <p:spPr bwMode="auto">
          <a:xfrm>
            <a:off x="4495800" y="5486400"/>
            <a:ext cx="609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4427" name="Rectangle 42"/>
          <p:cNvSpPr>
            <a:spLocks noChangeArrowheads="1"/>
          </p:cNvSpPr>
          <p:nvPr/>
        </p:nvSpPr>
        <p:spPr bwMode="auto">
          <a:xfrm>
            <a:off x="5181600" y="5486400"/>
            <a:ext cx="457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010B38F0-EDF4-4B85-A8FD-5DC919EA8C4D}" type="slidenum">
              <a:rPr lang="fr-FR" altLang="fr-FR" sz="1200" smtClean="0">
                <a:solidFill>
                  <a:schemeClr val="tx2"/>
                </a:solidFill>
              </a:rPr>
              <a:pPr/>
              <a:t>72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45413" name="Rectangle 4"/>
          <p:cNvSpPr>
            <a:spLocks noChangeArrowheads="1"/>
          </p:cNvSpPr>
          <p:nvPr/>
        </p:nvSpPr>
        <p:spPr bwMode="auto">
          <a:xfrm>
            <a:off x="4068763" y="106680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(2,2)</a:t>
            </a:r>
          </a:p>
        </p:txBody>
      </p:sp>
      <p:grpSp>
        <p:nvGrpSpPr>
          <p:cNvPr id="145414" name="Group 5"/>
          <p:cNvGrpSpPr>
            <a:grpSpLocks/>
          </p:cNvGrpSpPr>
          <p:nvPr/>
        </p:nvGrpSpPr>
        <p:grpSpPr bwMode="auto">
          <a:xfrm>
            <a:off x="180975" y="1981200"/>
            <a:ext cx="2060575" cy="1295400"/>
            <a:chOff x="114" y="1824"/>
            <a:chExt cx="1298" cy="816"/>
          </a:xfrm>
        </p:grpSpPr>
        <p:sp>
          <p:nvSpPr>
            <p:cNvPr id="145442" name="Rectangle 6"/>
            <p:cNvSpPr>
              <a:spLocks noChangeArrowheads="1"/>
            </p:cNvSpPr>
            <p:nvPr/>
          </p:nvSpPr>
          <p:spPr bwMode="auto">
            <a:xfrm>
              <a:off x="576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 ?</a:t>
              </a:r>
            </a:p>
          </p:txBody>
        </p:sp>
        <p:sp>
          <p:nvSpPr>
            <p:cNvPr id="145443" name="Line 7"/>
            <p:cNvSpPr>
              <a:spLocks noChangeShapeType="1"/>
            </p:cNvSpPr>
            <p:nvPr/>
          </p:nvSpPr>
          <p:spPr bwMode="auto">
            <a:xfrm flipH="1">
              <a:off x="33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44" name="Rectangle 8"/>
            <p:cNvSpPr>
              <a:spLocks noChangeArrowheads="1"/>
            </p:cNvSpPr>
            <p:nvPr/>
          </p:nvSpPr>
          <p:spPr bwMode="auto">
            <a:xfrm>
              <a:off x="227" y="2112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faible</a:t>
              </a:r>
            </a:p>
          </p:txBody>
        </p:sp>
        <p:sp>
          <p:nvSpPr>
            <p:cNvPr id="145445" name="Line 9"/>
            <p:cNvSpPr>
              <a:spLocks noChangeShapeType="1"/>
            </p:cNvSpPr>
            <p:nvPr/>
          </p:nvSpPr>
          <p:spPr bwMode="auto">
            <a:xfrm>
              <a:off x="912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46" name="Rectangle 10"/>
            <p:cNvSpPr>
              <a:spLocks noChangeArrowheads="1"/>
            </p:cNvSpPr>
            <p:nvPr/>
          </p:nvSpPr>
          <p:spPr bwMode="auto">
            <a:xfrm>
              <a:off x="883" y="21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élevé</a:t>
              </a:r>
            </a:p>
          </p:txBody>
        </p:sp>
        <p:sp>
          <p:nvSpPr>
            <p:cNvPr id="145447" name="Line 11"/>
            <p:cNvSpPr>
              <a:spLocks noChangeShapeType="1"/>
            </p:cNvSpPr>
            <p:nvPr/>
          </p:nvSpPr>
          <p:spPr bwMode="auto">
            <a:xfrm>
              <a:off x="768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48" name="Rectangle 12"/>
            <p:cNvSpPr>
              <a:spLocks noChangeArrowheads="1"/>
            </p:cNvSpPr>
            <p:nvPr/>
          </p:nvSpPr>
          <p:spPr bwMode="auto">
            <a:xfrm>
              <a:off x="568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45449" name="Rectangle 13"/>
            <p:cNvSpPr>
              <a:spLocks noChangeArrowheads="1"/>
            </p:cNvSpPr>
            <p:nvPr/>
          </p:nvSpPr>
          <p:spPr bwMode="auto">
            <a:xfrm>
              <a:off x="114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5450" name="Rectangle 14"/>
            <p:cNvSpPr>
              <a:spLocks noChangeArrowheads="1"/>
            </p:cNvSpPr>
            <p:nvPr/>
          </p:nvSpPr>
          <p:spPr bwMode="auto">
            <a:xfrm>
              <a:off x="58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(1,0)</a:t>
              </a:r>
            </a:p>
          </p:txBody>
        </p:sp>
        <p:sp>
          <p:nvSpPr>
            <p:cNvPr id="145451" name="Rectangle 15"/>
            <p:cNvSpPr>
              <a:spLocks noChangeArrowheads="1"/>
            </p:cNvSpPr>
            <p:nvPr/>
          </p:nvSpPr>
          <p:spPr bwMode="auto">
            <a:xfrm>
              <a:off x="106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(0,1)</a:t>
              </a:r>
            </a:p>
          </p:txBody>
        </p:sp>
      </p:grpSp>
      <p:grpSp>
        <p:nvGrpSpPr>
          <p:cNvPr id="145415" name="Group 16"/>
          <p:cNvGrpSpPr>
            <a:grpSpLocks/>
          </p:cNvGrpSpPr>
          <p:nvPr/>
        </p:nvGrpSpPr>
        <p:grpSpPr bwMode="auto">
          <a:xfrm>
            <a:off x="3276600" y="1981200"/>
            <a:ext cx="2074863" cy="1295400"/>
            <a:chOff x="2648" y="1824"/>
            <a:chExt cx="1307" cy="816"/>
          </a:xfrm>
        </p:grpSpPr>
        <p:sp>
          <p:nvSpPr>
            <p:cNvPr id="145432" name="Rectangle 17"/>
            <p:cNvSpPr>
              <a:spLocks noChangeArrowheads="1"/>
            </p:cNvSpPr>
            <p:nvPr/>
          </p:nvSpPr>
          <p:spPr bwMode="auto">
            <a:xfrm>
              <a:off x="3110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 ?</a:t>
              </a:r>
            </a:p>
          </p:txBody>
        </p:sp>
        <p:sp>
          <p:nvSpPr>
            <p:cNvPr id="145433" name="Line 18"/>
            <p:cNvSpPr>
              <a:spLocks noChangeShapeType="1"/>
            </p:cNvSpPr>
            <p:nvPr/>
          </p:nvSpPr>
          <p:spPr bwMode="auto">
            <a:xfrm flipH="1">
              <a:off x="2870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34" name="Rectangle 19"/>
            <p:cNvSpPr>
              <a:spLocks noChangeArrowheads="1"/>
            </p:cNvSpPr>
            <p:nvPr/>
          </p:nvSpPr>
          <p:spPr bwMode="auto">
            <a:xfrm>
              <a:off x="2753" y="2112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village</a:t>
              </a:r>
            </a:p>
          </p:txBody>
        </p:sp>
        <p:sp>
          <p:nvSpPr>
            <p:cNvPr id="145435" name="Line 20"/>
            <p:cNvSpPr>
              <a:spLocks noChangeShapeType="1"/>
            </p:cNvSpPr>
            <p:nvPr/>
          </p:nvSpPr>
          <p:spPr bwMode="auto">
            <a:xfrm>
              <a:off x="344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36" name="Rectangle 21"/>
            <p:cNvSpPr>
              <a:spLocks noChangeArrowheads="1"/>
            </p:cNvSpPr>
            <p:nvPr/>
          </p:nvSpPr>
          <p:spPr bwMode="auto">
            <a:xfrm>
              <a:off x="3449" y="211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ville</a:t>
              </a:r>
            </a:p>
          </p:txBody>
        </p:sp>
        <p:sp>
          <p:nvSpPr>
            <p:cNvPr id="145437" name="Line 22"/>
            <p:cNvSpPr>
              <a:spLocks noChangeShapeType="1"/>
            </p:cNvSpPr>
            <p:nvPr/>
          </p:nvSpPr>
          <p:spPr bwMode="auto">
            <a:xfrm>
              <a:off x="3302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38" name="Rectangle 23"/>
            <p:cNvSpPr>
              <a:spLocks noChangeArrowheads="1"/>
            </p:cNvSpPr>
            <p:nvPr/>
          </p:nvSpPr>
          <p:spPr bwMode="auto">
            <a:xfrm>
              <a:off x="3117" y="2208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bourg</a:t>
              </a:r>
            </a:p>
          </p:txBody>
        </p:sp>
        <p:sp>
          <p:nvSpPr>
            <p:cNvPr id="145439" name="Rectangle 24"/>
            <p:cNvSpPr>
              <a:spLocks noChangeArrowheads="1"/>
            </p:cNvSpPr>
            <p:nvPr/>
          </p:nvSpPr>
          <p:spPr bwMode="auto">
            <a:xfrm>
              <a:off x="264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5440" name="Rectangle 25"/>
            <p:cNvSpPr>
              <a:spLocks noChangeArrowheads="1"/>
            </p:cNvSpPr>
            <p:nvPr/>
          </p:nvSpPr>
          <p:spPr bwMode="auto">
            <a:xfrm>
              <a:off x="312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5441" name="Rectangle 26"/>
            <p:cNvSpPr>
              <a:spLocks noChangeArrowheads="1"/>
            </p:cNvSpPr>
            <p:nvPr/>
          </p:nvSpPr>
          <p:spPr bwMode="auto">
            <a:xfrm>
              <a:off x="3590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(0,0)</a:t>
              </a:r>
            </a:p>
          </p:txBody>
        </p:sp>
      </p:grpSp>
      <p:grpSp>
        <p:nvGrpSpPr>
          <p:cNvPr id="145416" name="Group 27"/>
          <p:cNvGrpSpPr>
            <a:grpSpLocks/>
          </p:cNvGrpSpPr>
          <p:nvPr/>
        </p:nvGrpSpPr>
        <p:grpSpPr bwMode="auto">
          <a:xfrm>
            <a:off x="6735763" y="1981200"/>
            <a:ext cx="2103437" cy="1295400"/>
            <a:chOff x="4243" y="1824"/>
            <a:chExt cx="1325" cy="816"/>
          </a:xfrm>
        </p:grpSpPr>
        <p:sp>
          <p:nvSpPr>
            <p:cNvPr id="145425" name="Rectangle 28"/>
            <p:cNvSpPr>
              <a:spLocks noChangeArrowheads="1"/>
            </p:cNvSpPr>
            <p:nvPr/>
          </p:nvSpPr>
          <p:spPr bwMode="auto">
            <a:xfrm>
              <a:off x="472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E ?</a:t>
              </a:r>
            </a:p>
          </p:txBody>
        </p:sp>
        <p:sp>
          <p:nvSpPr>
            <p:cNvPr id="145426" name="Line 29"/>
            <p:cNvSpPr>
              <a:spLocks noChangeShapeType="1"/>
            </p:cNvSpPr>
            <p:nvPr/>
          </p:nvSpPr>
          <p:spPr bwMode="auto">
            <a:xfrm flipH="1">
              <a:off x="448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27" name="Rectangle 30"/>
            <p:cNvSpPr>
              <a:spLocks noChangeArrowheads="1"/>
            </p:cNvSpPr>
            <p:nvPr/>
          </p:nvSpPr>
          <p:spPr bwMode="auto">
            <a:xfrm>
              <a:off x="4452" y="2112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oui</a:t>
              </a:r>
            </a:p>
          </p:txBody>
        </p:sp>
        <p:sp>
          <p:nvSpPr>
            <p:cNvPr id="145428" name="Line 31"/>
            <p:cNvSpPr>
              <a:spLocks noChangeShapeType="1"/>
            </p:cNvSpPr>
            <p:nvPr/>
          </p:nvSpPr>
          <p:spPr bwMode="auto">
            <a:xfrm>
              <a:off x="505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429" name="Rectangle 32"/>
            <p:cNvSpPr>
              <a:spLocks noChangeArrowheads="1"/>
            </p:cNvSpPr>
            <p:nvPr/>
          </p:nvSpPr>
          <p:spPr bwMode="auto">
            <a:xfrm>
              <a:off x="507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non</a:t>
              </a:r>
            </a:p>
          </p:txBody>
        </p:sp>
        <p:sp>
          <p:nvSpPr>
            <p:cNvPr id="145430" name="Rectangle 33"/>
            <p:cNvSpPr>
              <a:spLocks noChangeArrowheads="1"/>
            </p:cNvSpPr>
            <p:nvPr/>
          </p:nvSpPr>
          <p:spPr bwMode="auto">
            <a:xfrm>
              <a:off x="42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(2,0)</a:t>
              </a:r>
            </a:p>
          </p:txBody>
        </p:sp>
        <p:sp>
          <p:nvSpPr>
            <p:cNvPr id="145431" name="Rectangle 34"/>
            <p:cNvSpPr>
              <a:spLocks noChangeArrowheads="1"/>
            </p:cNvSpPr>
            <p:nvPr/>
          </p:nvSpPr>
          <p:spPr bwMode="auto">
            <a:xfrm>
              <a:off x="520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(0,2)</a:t>
              </a:r>
            </a:p>
          </p:txBody>
        </p:sp>
      </p:grpSp>
      <p:sp>
        <p:nvSpPr>
          <p:cNvPr id="145417" name="Line 35"/>
          <p:cNvSpPr>
            <a:spLocks noChangeShapeType="1"/>
          </p:cNvSpPr>
          <p:nvPr/>
        </p:nvSpPr>
        <p:spPr bwMode="auto">
          <a:xfrm flipH="1">
            <a:off x="1447800" y="1295400"/>
            <a:ext cx="2362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18" name="Line 36"/>
          <p:cNvSpPr>
            <a:spLocks noChangeShapeType="1"/>
          </p:cNvSpPr>
          <p:nvPr/>
        </p:nvSpPr>
        <p:spPr bwMode="auto">
          <a:xfrm>
            <a:off x="4343400" y="13716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19" name="Line 37"/>
          <p:cNvSpPr>
            <a:spLocks noChangeShapeType="1"/>
          </p:cNvSpPr>
          <p:nvPr/>
        </p:nvSpPr>
        <p:spPr bwMode="auto">
          <a:xfrm>
            <a:off x="5029200" y="1295400"/>
            <a:ext cx="2743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45420" name="Object 38"/>
          <p:cNvGraphicFramePr>
            <a:graphicFrameLocks noChangeAspect="1"/>
          </p:cNvGraphicFramePr>
          <p:nvPr/>
        </p:nvGraphicFramePr>
        <p:xfrm>
          <a:off x="5537200" y="919163"/>
          <a:ext cx="24780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" imgW="2476500" imgH="431800" progId="Equation.3">
                  <p:embed/>
                </p:oleObj>
              </mc:Choice>
              <mc:Fallback>
                <p:oleObj name="Equation" r:id="rId3" imgW="2476500" imgH="431800" progId="Equation.3">
                  <p:embed/>
                  <p:pic>
                    <p:nvPicPr>
                      <p:cNvPr id="14542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919163"/>
                        <a:ext cx="24780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1" name="Object 39"/>
          <p:cNvGraphicFramePr>
            <a:graphicFrameLocks noChangeAspect="1"/>
          </p:cNvGraphicFramePr>
          <p:nvPr/>
        </p:nvGraphicFramePr>
        <p:xfrm>
          <a:off x="228600" y="3810000"/>
          <a:ext cx="2447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5" imgW="2438400" imgH="431800" progId="Equation.3">
                  <p:embed/>
                </p:oleObj>
              </mc:Choice>
              <mc:Fallback>
                <p:oleObj name="Equation" r:id="rId5" imgW="2438400" imgH="431800" progId="Equation.3">
                  <p:embed/>
                  <p:pic>
                    <p:nvPicPr>
                      <p:cNvPr id="14542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2447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2" name="Object 40"/>
          <p:cNvGraphicFramePr>
            <a:graphicFrameLocks noChangeAspect="1"/>
          </p:cNvGraphicFramePr>
          <p:nvPr/>
        </p:nvGraphicFramePr>
        <p:xfrm>
          <a:off x="228600" y="4406900"/>
          <a:ext cx="24368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7" imgW="2438400" imgH="431800" progId="Equation.3">
                  <p:embed/>
                </p:oleObj>
              </mc:Choice>
              <mc:Fallback>
                <p:oleObj name="Equation" r:id="rId7" imgW="2438400" imgH="431800" progId="Equation.3">
                  <p:embed/>
                  <p:pic>
                    <p:nvPicPr>
                      <p:cNvPr id="14542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06900"/>
                        <a:ext cx="24368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3" name="Object 41"/>
          <p:cNvGraphicFramePr>
            <a:graphicFrameLocks noChangeAspect="1"/>
          </p:cNvGraphicFramePr>
          <p:nvPr/>
        </p:nvGraphicFramePr>
        <p:xfrm>
          <a:off x="228600" y="5003800"/>
          <a:ext cx="24257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9" imgW="2425700" imgH="431800" progId="Equation.3">
                  <p:embed/>
                </p:oleObj>
              </mc:Choice>
              <mc:Fallback>
                <p:oleObj name="Equation" r:id="rId9" imgW="2425700" imgH="431800" progId="Equation.3">
                  <p:embed/>
                  <p:pic>
                    <p:nvPicPr>
                      <p:cNvPr id="14542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03800"/>
                        <a:ext cx="24257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4" name="Object 42"/>
          <p:cNvGraphicFramePr>
            <a:graphicFrameLocks noChangeAspect="1"/>
          </p:cNvGraphicFramePr>
          <p:nvPr/>
        </p:nvGraphicFramePr>
        <p:xfrm>
          <a:off x="228600" y="5600700"/>
          <a:ext cx="57658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1" imgW="5765800" imgH="431800" progId="Equation.3">
                  <p:embed/>
                </p:oleObj>
              </mc:Choice>
              <mc:Fallback>
                <p:oleObj name="Equation" r:id="rId11" imgW="5765800" imgH="431800" progId="Equation.3">
                  <p:embed/>
                  <p:pic>
                    <p:nvPicPr>
                      <p:cNvPr id="14542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00700"/>
                        <a:ext cx="57658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35EE2BF1-7281-47D1-8D60-680006D83CFD}" type="slidenum">
              <a:rPr lang="fr-FR" altLang="fr-FR" sz="1200" smtClean="0">
                <a:solidFill>
                  <a:schemeClr val="tx2"/>
                </a:solidFill>
              </a:rPr>
              <a:pPr/>
              <a:t>73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46437" name="Rectangle 4"/>
          <p:cNvSpPr>
            <a:spLocks noChangeArrowheads="1"/>
          </p:cNvSpPr>
          <p:nvPr/>
        </p:nvSpPr>
        <p:spPr bwMode="auto">
          <a:xfrm>
            <a:off x="4068763" y="106680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(2,2)</a:t>
            </a:r>
          </a:p>
        </p:txBody>
      </p:sp>
      <p:grpSp>
        <p:nvGrpSpPr>
          <p:cNvPr id="146438" name="Group 5"/>
          <p:cNvGrpSpPr>
            <a:grpSpLocks/>
          </p:cNvGrpSpPr>
          <p:nvPr/>
        </p:nvGrpSpPr>
        <p:grpSpPr bwMode="auto">
          <a:xfrm>
            <a:off x="180975" y="1981200"/>
            <a:ext cx="2060575" cy="1295400"/>
            <a:chOff x="114" y="1824"/>
            <a:chExt cx="1298" cy="816"/>
          </a:xfrm>
        </p:grpSpPr>
        <p:sp>
          <p:nvSpPr>
            <p:cNvPr id="146466" name="Rectangle 6"/>
            <p:cNvSpPr>
              <a:spLocks noChangeArrowheads="1"/>
            </p:cNvSpPr>
            <p:nvPr/>
          </p:nvSpPr>
          <p:spPr bwMode="auto">
            <a:xfrm>
              <a:off x="576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 ?</a:t>
              </a:r>
            </a:p>
          </p:txBody>
        </p:sp>
        <p:sp>
          <p:nvSpPr>
            <p:cNvPr id="146467" name="Line 7"/>
            <p:cNvSpPr>
              <a:spLocks noChangeShapeType="1"/>
            </p:cNvSpPr>
            <p:nvPr/>
          </p:nvSpPr>
          <p:spPr bwMode="auto">
            <a:xfrm flipH="1">
              <a:off x="33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68" name="Rectangle 8"/>
            <p:cNvSpPr>
              <a:spLocks noChangeArrowheads="1"/>
            </p:cNvSpPr>
            <p:nvPr/>
          </p:nvSpPr>
          <p:spPr bwMode="auto">
            <a:xfrm>
              <a:off x="227" y="2112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faible</a:t>
              </a:r>
            </a:p>
          </p:txBody>
        </p:sp>
        <p:sp>
          <p:nvSpPr>
            <p:cNvPr id="146469" name="Line 9"/>
            <p:cNvSpPr>
              <a:spLocks noChangeShapeType="1"/>
            </p:cNvSpPr>
            <p:nvPr/>
          </p:nvSpPr>
          <p:spPr bwMode="auto">
            <a:xfrm>
              <a:off x="912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70" name="Rectangle 10"/>
            <p:cNvSpPr>
              <a:spLocks noChangeArrowheads="1"/>
            </p:cNvSpPr>
            <p:nvPr/>
          </p:nvSpPr>
          <p:spPr bwMode="auto">
            <a:xfrm>
              <a:off x="883" y="21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élevé</a:t>
              </a:r>
            </a:p>
          </p:txBody>
        </p:sp>
        <p:sp>
          <p:nvSpPr>
            <p:cNvPr id="146471" name="Line 11"/>
            <p:cNvSpPr>
              <a:spLocks noChangeShapeType="1"/>
            </p:cNvSpPr>
            <p:nvPr/>
          </p:nvSpPr>
          <p:spPr bwMode="auto">
            <a:xfrm>
              <a:off x="768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72" name="Rectangle 12"/>
            <p:cNvSpPr>
              <a:spLocks noChangeArrowheads="1"/>
            </p:cNvSpPr>
            <p:nvPr/>
          </p:nvSpPr>
          <p:spPr bwMode="auto">
            <a:xfrm>
              <a:off x="568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46473" name="Rectangle 13"/>
            <p:cNvSpPr>
              <a:spLocks noChangeArrowheads="1"/>
            </p:cNvSpPr>
            <p:nvPr/>
          </p:nvSpPr>
          <p:spPr bwMode="auto">
            <a:xfrm>
              <a:off x="114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6474" name="Rectangle 14"/>
            <p:cNvSpPr>
              <a:spLocks noChangeArrowheads="1"/>
            </p:cNvSpPr>
            <p:nvPr/>
          </p:nvSpPr>
          <p:spPr bwMode="auto">
            <a:xfrm>
              <a:off x="58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(1,0)</a:t>
              </a:r>
            </a:p>
          </p:txBody>
        </p:sp>
        <p:sp>
          <p:nvSpPr>
            <p:cNvPr id="146475" name="Rectangle 15"/>
            <p:cNvSpPr>
              <a:spLocks noChangeArrowheads="1"/>
            </p:cNvSpPr>
            <p:nvPr/>
          </p:nvSpPr>
          <p:spPr bwMode="auto">
            <a:xfrm>
              <a:off x="106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(0,1)</a:t>
              </a:r>
            </a:p>
          </p:txBody>
        </p:sp>
      </p:grpSp>
      <p:grpSp>
        <p:nvGrpSpPr>
          <p:cNvPr id="146439" name="Group 16"/>
          <p:cNvGrpSpPr>
            <a:grpSpLocks/>
          </p:cNvGrpSpPr>
          <p:nvPr/>
        </p:nvGrpSpPr>
        <p:grpSpPr bwMode="auto">
          <a:xfrm>
            <a:off x="3276600" y="1981200"/>
            <a:ext cx="2074863" cy="1295400"/>
            <a:chOff x="2648" y="1824"/>
            <a:chExt cx="1307" cy="816"/>
          </a:xfrm>
        </p:grpSpPr>
        <p:sp>
          <p:nvSpPr>
            <p:cNvPr id="146456" name="Rectangle 17"/>
            <p:cNvSpPr>
              <a:spLocks noChangeArrowheads="1"/>
            </p:cNvSpPr>
            <p:nvPr/>
          </p:nvSpPr>
          <p:spPr bwMode="auto">
            <a:xfrm>
              <a:off x="3110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 ?</a:t>
              </a:r>
            </a:p>
          </p:txBody>
        </p:sp>
        <p:sp>
          <p:nvSpPr>
            <p:cNvPr id="146457" name="Line 18"/>
            <p:cNvSpPr>
              <a:spLocks noChangeShapeType="1"/>
            </p:cNvSpPr>
            <p:nvPr/>
          </p:nvSpPr>
          <p:spPr bwMode="auto">
            <a:xfrm flipH="1">
              <a:off x="2870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58" name="Rectangle 19"/>
            <p:cNvSpPr>
              <a:spLocks noChangeArrowheads="1"/>
            </p:cNvSpPr>
            <p:nvPr/>
          </p:nvSpPr>
          <p:spPr bwMode="auto">
            <a:xfrm>
              <a:off x="2753" y="2112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village</a:t>
              </a:r>
            </a:p>
          </p:txBody>
        </p:sp>
        <p:sp>
          <p:nvSpPr>
            <p:cNvPr id="146459" name="Line 20"/>
            <p:cNvSpPr>
              <a:spLocks noChangeShapeType="1"/>
            </p:cNvSpPr>
            <p:nvPr/>
          </p:nvSpPr>
          <p:spPr bwMode="auto">
            <a:xfrm>
              <a:off x="344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60" name="Rectangle 21"/>
            <p:cNvSpPr>
              <a:spLocks noChangeArrowheads="1"/>
            </p:cNvSpPr>
            <p:nvPr/>
          </p:nvSpPr>
          <p:spPr bwMode="auto">
            <a:xfrm>
              <a:off x="3449" y="211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ville</a:t>
              </a:r>
            </a:p>
          </p:txBody>
        </p:sp>
        <p:sp>
          <p:nvSpPr>
            <p:cNvPr id="146461" name="Line 22"/>
            <p:cNvSpPr>
              <a:spLocks noChangeShapeType="1"/>
            </p:cNvSpPr>
            <p:nvPr/>
          </p:nvSpPr>
          <p:spPr bwMode="auto">
            <a:xfrm>
              <a:off x="3302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62" name="Rectangle 23"/>
            <p:cNvSpPr>
              <a:spLocks noChangeArrowheads="1"/>
            </p:cNvSpPr>
            <p:nvPr/>
          </p:nvSpPr>
          <p:spPr bwMode="auto">
            <a:xfrm>
              <a:off x="3117" y="2208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bourg</a:t>
              </a:r>
            </a:p>
          </p:txBody>
        </p:sp>
        <p:sp>
          <p:nvSpPr>
            <p:cNvPr id="146463" name="Rectangle 24"/>
            <p:cNvSpPr>
              <a:spLocks noChangeArrowheads="1"/>
            </p:cNvSpPr>
            <p:nvPr/>
          </p:nvSpPr>
          <p:spPr bwMode="auto">
            <a:xfrm>
              <a:off x="264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6464" name="Rectangle 25"/>
            <p:cNvSpPr>
              <a:spLocks noChangeArrowheads="1"/>
            </p:cNvSpPr>
            <p:nvPr/>
          </p:nvSpPr>
          <p:spPr bwMode="auto">
            <a:xfrm>
              <a:off x="312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6465" name="Rectangle 26"/>
            <p:cNvSpPr>
              <a:spLocks noChangeArrowheads="1"/>
            </p:cNvSpPr>
            <p:nvPr/>
          </p:nvSpPr>
          <p:spPr bwMode="auto">
            <a:xfrm>
              <a:off x="3590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(0,0)</a:t>
              </a:r>
            </a:p>
          </p:txBody>
        </p:sp>
      </p:grpSp>
      <p:grpSp>
        <p:nvGrpSpPr>
          <p:cNvPr id="146440" name="Group 27"/>
          <p:cNvGrpSpPr>
            <a:grpSpLocks/>
          </p:cNvGrpSpPr>
          <p:nvPr/>
        </p:nvGrpSpPr>
        <p:grpSpPr bwMode="auto">
          <a:xfrm>
            <a:off x="6735763" y="1981200"/>
            <a:ext cx="2103437" cy="1295400"/>
            <a:chOff x="4243" y="1824"/>
            <a:chExt cx="1325" cy="816"/>
          </a:xfrm>
        </p:grpSpPr>
        <p:sp>
          <p:nvSpPr>
            <p:cNvPr id="146449" name="Rectangle 28"/>
            <p:cNvSpPr>
              <a:spLocks noChangeArrowheads="1"/>
            </p:cNvSpPr>
            <p:nvPr/>
          </p:nvSpPr>
          <p:spPr bwMode="auto">
            <a:xfrm>
              <a:off x="472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E ?</a:t>
              </a:r>
            </a:p>
          </p:txBody>
        </p:sp>
        <p:sp>
          <p:nvSpPr>
            <p:cNvPr id="146450" name="Line 29"/>
            <p:cNvSpPr>
              <a:spLocks noChangeShapeType="1"/>
            </p:cNvSpPr>
            <p:nvPr/>
          </p:nvSpPr>
          <p:spPr bwMode="auto">
            <a:xfrm flipH="1">
              <a:off x="448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51" name="Rectangle 30"/>
            <p:cNvSpPr>
              <a:spLocks noChangeArrowheads="1"/>
            </p:cNvSpPr>
            <p:nvPr/>
          </p:nvSpPr>
          <p:spPr bwMode="auto">
            <a:xfrm>
              <a:off x="4452" y="2112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oui</a:t>
              </a:r>
            </a:p>
          </p:txBody>
        </p:sp>
        <p:sp>
          <p:nvSpPr>
            <p:cNvPr id="146452" name="Line 31"/>
            <p:cNvSpPr>
              <a:spLocks noChangeShapeType="1"/>
            </p:cNvSpPr>
            <p:nvPr/>
          </p:nvSpPr>
          <p:spPr bwMode="auto">
            <a:xfrm>
              <a:off x="505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453" name="Rectangle 32"/>
            <p:cNvSpPr>
              <a:spLocks noChangeArrowheads="1"/>
            </p:cNvSpPr>
            <p:nvPr/>
          </p:nvSpPr>
          <p:spPr bwMode="auto">
            <a:xfrm>
              <a:off x="507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non</a:t>
              </a:r>
            </a:p>
          </p:txBody>
        </p:sp>
        <p:sp>
          <p:nvSpPr>
            <p:cNvPr id="146454" name="Rectangle 33"/>
            <p:cNvSpPr>
              <a:spLocks noChangeArrowheads="1"/>
            </p:cNvSpPr>
            <p:nvPr/>
          </p:nvSpPr>
          <p:spPr bwMode="auto">
            <a:xfrm>
              <a:off x="42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(2,0)</a:t>
              </a:r>
            </a:p>
          </p:txBody>
        </p:sp>
        <p:sp>
          <p:nvSpPr>
            <p:cNvPr id="146455" name="Rectangle 34"/>
            <p:cNvSpPr>
              <a:spLocks noChangeArrowheads="1"/>
            </p:cNvSpPr>
            <p:nvPr/>
          </p:nvSpPr>
          <p:spPr bwMode="auto">
            <a:xfrm>
              <a:off x="520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(0,2)</a:t>
              </a:r>
            </a:p>
          </p:txBody>
        </p:sp>
      </p:grpSp>
      <p:sp>
        <p:nvSpPr>
          <p:cNvPr id="146441" name="Line 35"/>
          <p:cNvSpPr>
            <a:spLocks noChangeShapeType="1"/>
          </p:cNvSpPr>
          <p:nvPr/>
        </p:nvSpPr>
        <p:spPr bwMode="auto">
          <a:xfrm flipH="1">
            <a:off x="1447800" y="1295400"/>
            <a:ext cx="2362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442" name="Line 36"/>
          <p:cNvSpPr>
            <a:spLocks noChangeShapeType="1"/>
          </p:cNvSpPr>
          <p:nvPr/>
        </p:nvSpPr>
        <p:spPr bwMode="auto">
          <a:xfrm>
            <a:off x="4343400" y="13716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443" name="Line 37"/>
          <p:cNvSpPr>
            <a:spLocks noChangeShapeType="1"/>
          </p:cNvSpPr>
          <p:nvPr/>
        </p:nvSpPr>
        <p:spPr bwMode="auto">
          <a:xfrm>
            <a:off x="5029200" y="1295400"/>
            <a:ext cx="2743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46444" name="Object 38"/>
          <p:cNvGraphicFramePr>
            <a:graphicFrameLocks noChangeAspect="1"/>
          </p:cNvGraphicFramePr>
          <p:nvPr/>
        </p:nvGraphicFramePr>
        <p:xfrm>
          <a:off x="5537200" y="919163"/>
          <a:ext cx="24780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2476500" imgH="431800" progId="Equation.3">
                  <p:embed/>
                </p:oleObj>
              </mc:Choice>
              <mc:Fallback>
                <p:oleObj name="Equation" r:id="rId3" imgW="2476500" imgH="431800" progId="Equation.3">
                  <p:embed/>
                  <p:pic>
                    <p:nvPicPr>
                      <p:cNvPr id="14644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919163"/>
                        <a:ext cx="24780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5" name="Object 39"/>
          <p:cNvGraphicFramePr>
            <a:graphicFrameLocks noChangeAspect="1"/>
          </p:cNvGraphicFramePr>
          <p:nvPr/>
        </p:nvGraphicFramePr>
        <p:xfrm>
          <a:off x="3200400" y="3810000"/>
          <a:ext cx="2447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2438400" imgH="431800" progId="Equation.3">
                  <p:embed/>
                </p:oleObj>
              </mc:Choice>
              <mc:Fallback>
                <p:oleObj name="Equation" r:id="rId5" imgW="2438400" imgH="431800" progId="Equation.3">
                  <p:embed/>
                  <p:pic>
                    <p:nvPicPr>
                      <p:cNvPr id="14644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2447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6" name="Object 40"/>
          <p:cNvGraphicFramePr>
            <a:graphicFrameLocks noChangeAspect="1"/>
          </p:cNvGraphicFramePr>
          <p:nvPr/>
        </p:nvGraphicFramePr>
        <p:xfrm>
          <a:off x="3200400" y="4406900"/>
          <a:ext cx="24749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7" imgW="2476500" imgH="431800" progId="Equation.3">
                  <p:embed/>
                </p:oleObj>
              </mc:Choice>
              <mc:Fallback>
                <p:oleObj name="Equation" r:id="rId7" imgW="2476500" imgH="431800" progId="Equation.3">
                  <p:embed/>
                  <p:pic>
                    <p:nvPicPr>
                      <p:cNvPr id="14644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06900"/>
                        <a:ext cx="24749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7" name="Object 41"/>
          <p:cNvGraphicFramePr>
            <a:graphicFrameLocks noChangeAspect="1"/>
          </p:cNvGraphicFramePr>
          <p:nvPr/>
        </p:nvGraphicFramePr>
        <p:xfrm>
          <a:off x="3200400" y="5003800"/>
          <a:ext cx="2476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9" imgW="2476500" imgH="431800" progId="Equation.3">
                  <p:embed/>
                </p:oleObj>
              </mc:Choice>
              <mc:Fallback>
                <p:oleObj name="Equation" r:id="rId9" imgW="2476500" imgH="431800" progId="Equation.3">
                  <p:embed/>
                  <p:pic>
                    <p:nvPicPr>
                      <p:cNvPr id="14644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03800"/>
                        <a:ext cx="2476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8" name="Object 42"/>
          <p:cNvGraphicFramePr>
            <a:graphicFrameLocks noChangeAspect="1"/>
          </p:cNvGraphicFramePr>
          <p:nvPr/>
        </p:nvGraphicFramePr>
        <p:xfrm>
          <a:off x="3200400" y="5600700"/>
          <a:ext cx="55737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1" imgW="5575300" imgH="431800" progId="Equation.3">
                  <p:embed/>
                </p:oleObj>
              </mc:Choice>
              <mc:Fallback>
                <p:oleObj name="Equation" r:id="rId11" imgW="5575300" imgH="431800" progId="Equation.3">
                  <p:embed/>
                  <p:pic>
                    <p:nvPicPr>
                      <p:cNvPr id="14644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00700"/>
                        <a:ext cx="55737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D5B531DA-48E3-4779-AD21-603FAB418B8A}" type="slidenum">
              <a:rPr lang="fr-FR" altLang="fr-FR" sz="1200" smtClean="0">
                <a:solidFill>
                  <a:schemeClr val="tx2"/>
                </a:solidFill>
              </a:rPr>
              <a:pPr/>
              <a:t>74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47461" name="Rectangle 4"/>
          <p:cNvSpPr>
            <a:spLocks noChangeArrowheads="1"/>
          </p:cNvSpPr>
          <p:nvPr/>
        </p:nvSpPr>
        <p:spPr bwMode="auto">
          <a:xfrm>
            <a:off x="4068763" y="106680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>
                <a:solidFill>
                  <a:schemeClr val="tx1"/>
                </a:solidFill>
              </a:rPr>
              <a:t>(2,2)</a:t>
            </a:r>
          </a:p>
        </p:txBody>
      </p:sp>
      <p:grpSp>
        <p:nvGrpSpPr>
          <p:cNvPr id="147462" name="Group 5"/>
          <p:cNvGrpSpPr>
            <a:grpSpLocks/>
          </p:cNvGrpSpPr>
          <p:nvPr/>
        </p:nvGrpSpPr>
        <p:grpSpPr bwMode="auto">
          <a:xfrm>
            <a:off x="180975" y="1981200"/>
            <a:ext cx="2060575" cy="1295400"/>
            <a:chOff x="114" y="1824"/>
            <a:chExt cx="1298" cy="816"/>
          </a:xfrm>
        </p:grpSpPr>
        <p:sp>
          <p:nvSpPr>
            <p:cNvPr id="147489" name="Rectangle 6"/>
            <p:cNvSpPr>
              <a:spLocks noChangeArrowheads="1"/>
            </p:cNvSpPr>
            <p:nvPr/>
          </p:nvSpPr>
          <p:spPr bwMode="auto">
            <a:xfrm>
              <a:off x="576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 ?</a:t>
              </a:r>
            </a:p>
          </p:txBody>
        </p:sp>
        <p:sp>
          <p:nvSpPr>
            <p:cNvPr id="147490" name="Line 7"/>
            <p:cNvSpPr>
              <a:spLocks noChangeShapeType="1"/>
            </p:cNvSpPr>
            <p:nvPr/>
          </p:nvSpPr>
          <p:spPr bwMode="auto">
            <a:xfrm flipH="1">
              <a:off x="33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91" name="Rectangle 8"/>
            <p:cNvSpPr>
              <a:spLocks noChangeArrowheads="1"/>
            </p:cNvSpPr>
            <p:nvPr/>
          </p:nvSpPr>
          <p:spPr bwMode="auto">
            <a:xfrm>
              <a:off x="227" y="2112"/>
              <a:ext cx="4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faible</a:t>
              </a:r>
            </a:p>
          </p:txBody>
        </p:sp>
        <p:sp>
          <p:nvSpPr>
            <p:cNvPr id="147492" name="Line 9"/>
            <p:cNvSpPr>
              <a:spLocks noChangeShapeType="1"/>
            </p:cNvSpPr>
            <p:nvPr/>
          </p:nvSpPr>
          <p:spPr bwMode="auto">
            <a:xfrm>
              <a:off x="912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93" name="Rectangle 10"/>
            <p:cNvSpPr>
              <a:spLocks noChangeArrowheads="1"/>
            </p:cNvSpPr>
            <p:nvPr/>
          </p:nvSpPr>
          <p:spPr bwMode="auto">
            <a:xfrm>
              <a:off x="883" y="211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élevé</a:t>
              </a:r>
            </a:p>
          </p:txBody>
        </p:sp>
        <p:sp>
          <p:nvSpPr>
            <p:cNvPr id="147494" name="Line 11"/>
            <p:cNvSpPr>
              <a:spLocks noChangeShapeType="1"/>
            </p:cNvSpPr>
            <p:nvPr/>
          </p:nvSpPr>
          <p:spPr bwMode="auto">
            <a:xfrm>
              <a:off x="768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95" name="Rectangle 12"/>
            <p:cNvSpPr>
              <a:spLocks noChangeArrowheads="1"/>
            </p:cNvSpPr>
            <p:nvPr/>
          </p:nvSpPr>
          <p:spPr bwMode="auto">
            <a:xfrm>
              <a:off x="568" y="2208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moyen</a:t>
              </a:r>
            </a:p>
          </p:txBody>
        </p:sp>
        <p:sp>
          <p:nvSpPr>
            <p:cNvPr id="147496" name="Rectangle 13"/>
            <p:cNvSpPr>
              <a:spLocks noChangeArrowheads="1"/>
            </p:cNvSpPr>
            <p:nvPr/>
          </p:nvSpPr>
          <p:spPr bwMode="auto">
            <a:xfrm>
              <a:off x="114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7497" name="Rectangle 14"/>
            <p:cNvSpPr>
              <a:spLocks noChangeArrowheads="1"/>
            </p:cNvSpPr>
            <p:nvPr/>
          </p:nvSpPr>
          <p:spPr bwMode="auto">
            <a:xfrm>
              <a:off x="58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(1,0)</a:t>
              </a:r>
            </a:p>
          </p:txBody>
        </p:sp>
        <p:sp>
          <p:nvSpPr>
            <p:cNvPr id="147498" name="Rectangle 15"/>
            <p:cNvSpPr>
              <a:spLocks noChangeArrowheads="1"/>
            </p:cNvSpPr>
            <p:nvPr/>
          </p:nvSpPr>
          <p:spPr bwMode="auto">
            <a:xfrm>
              <a:off x="1065" y="2448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(0,1)</a:t>
              </a:r>
            </a:p>
          </p:txBody>
        </p:sp>
      </p:grpSp>
      <p:grpSp>
        <p:nvGrpSpPr>
          <p:cNvPr id="147463" name="Group 16"/>
          <p:cNvGrpSpPr>
            <a:grpSpLocks/>
          </p:cNvGrpSpPr>
          <p:nvPr/>
        </p:nvGrpSpPr>
        <p:grpSpPr bwMode="auto">
          <a:xfrm>
            <a:off x="3276600" y="1981200"/>
            <a:ext cx="2074863" cy="1295400"/>
            <a:chOff x="2648" y="1824"/>
            <a:chExt cx="1307" cy="816"/>
          </a:xfrm>
        </p:grpSpPr>
        <p:sp>
          <p:nvSpPr>
            <p:cNvPr id="147479" name="Rectangle 17"/>
            <p:cNvSpPr>
              <a:spLocks noChangeArrowheads="1"/>
            </p:cNvSpPr>
            <p:nvPr/>
          </p:nvSpPr>
          <p:spPr bwMode="auto">
            <a:xfrm>
              <a:off x="3110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 ?</a:t>
              </a:r>
            </a:p>
          </p:txBody>
        </p:sp>
        <p:sp>
          <p:nvSpPr>
            <p:cNvPr id="147480" name="Line 18"/>
            <p:cNvSpPr>
              <a:spLocks noChangeShapeType="1"/>
            </p:cNvSpPr>
            <p:nvPr/>
          </p:nvSpPr>
          <p:spPr bwMode="auto">
            <a:xfrm flipH="1">
              <a:off x="2870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1" name="Rectangle 19"/>
            <p:cNvSpPr>
              <a:spLocks noChangeArrowheads="1"/>
            </p:cNvSpPr>
            <p:nvPr/>
          </p:nvSpPr>
          <p:spPr bwMode="auto">
            <a:xfrm>
              <a:off x="2753" y="2112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village</a:t>
              </a:r>
            </a:p>
          </p:txBody>
        </p:sp>
        <p:sp>
          <p:nvSpPr>
            <p:cNvPr id="147482" name="Line 20"/>
            <p:cNvSpPr>
              <a:spLocks noChangeShapeType="1"/>
            </p:cNvSpPr>
            <p:nvPr/>
          </p:nvSpPr>
          <p:spPr bwMode="auto">
            <a:xfrm>
              <a:off x="3446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3" name="Rectangle 21"/>
            <p:cNvSpPr>
              <a:spLocks noChangeArrowheads="1"/>
            </p:cNvSpPr>
            <p:nvPr/>
          </p:nvSpPr>
          <p:spPr bwMode="auto">
            <a:xfrm>
              <a:off x="3449" y="211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ville</a:t>
              </a:r>
            </a:p>
          </p:txBody>
        </p:sp>
        <p:sp>
          <p:nvSpPr>
            <p:cNvPr id="147484" name="Line 22"/>
            <p:cNvSpPr>
              <a:spLocks noChangeShapeType="1"/>
            </p:cNvSpPr>
            <p:nvPr/>
          </p:nvSpPr>
          <p:spPr bwMode="auto">
            <a:xfrm>
              <a:off x="3302" y="206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5" name="Rectangle 23"/>
            <p:cNvSpPr>
              <a:spLocks noChangeArrowheads="1"/>
            </p:cNvSpPr>
            <p:nvPr/>
          </p:nvSpPr>
          <p:spPr bwMode="auto">
            <a:xfrm>
              <a:off x="3117" y="2208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bourg</a:t>
              </a:r>
            </a:p>
          </p:txBody>
        </p:sp>
        <p:sp>
          <p:nvSpPr>
            <p:cNvPr id="147486" name="Rectangle 24"/>
            <p:cNvSpPr>
              <a:spLocks noChangeArrowheads="1"/>
            </p:cNvSpPr>
            <p:nvPr/>
          </p:nvSpPr>
          <p:spPr bwMode="auto">
            <a:xfrm>
              <a:off x="264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7487" name="Rectangle 25"/>
            <p:cNvSpPr>
              <a:spLocks noChangeArrowheads="1"/>
            </p:cNvSpPr>
            <p:nvPr/>
          </p:nvSpPr>
          <p:spPr bwMode="auto">
            <a:xfrm>
              <a:off x="3128" y="2448"/>
              <a:ext cx="3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(1,1)</a:t>
              </a:r>
            </a:p>
          </p:txBody>
        </p:sp>
        <p:sp>
          <p:nvSpPr>
            <p:cNvPr id="147488" name="Rectangle 26"/>
            <p:cNvSpPr>
              <a:spLocks noChangeArrowheads="1"/>
            </p:cNvSpPr>
            <p:nvPr/>
          </p:nvSpPr>
          <p:spPr bwMode="auto">
            <a:xfrm>
              <a:off x="3590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(0,0)</a:t>
              </a:r>
            </a:p>
          </p:txBody>
        </p:sp>
      </p:grpSp>
      <p:grpSp>
        <p:nvGrpSpPr>
          <p:cNvPr id="147464" name="Group 27"/>
          <p:cNvGrpSpPr>
            <a:grpSpLocks/>
          </p:cNvGrpSpPr>
          <p:nvPr/>
        </p:nvGrpSpPr>
        <p:grpSpPr bwMode="auto">
          <a:xfrm>
            <a:off x="6735763" y="1981200"/>
            <a:ext cx="2103437" cy="1295400"/>
            <a:chOff x="4243" y="1824"/>
            <a:chExt cx="1325" cy="816"/>
          </a:xfrm>
        </p:grpSpPr>
        <p:sp>
          <p:nvSpPr>
            <p:cNvPr id="147472" name="Rectangle 28"/>
            <p:cNvSpPr>
              <a:spLocks noChangeArrowheads="1"/>
            </p:cNvSpPr>
            <p:nvPr/>
          </p:nvSpPr>
          <p:spPr bwMode="auto">
            <a:xfrm>
              <a:off x="4723" y="18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E ?</a:t>
              </a:r>
            </a:p>
          </p:txBody>
        </p:sp>
        <p:sp>
          <p:nvSpPr>
            <p:cNvPr id="147473" name="Line 29"/>
            <p:cNvSpPr>
              <a:spLocks noChangeShapeType="1"/>
            </p:cNvSpPr>
            <p:nvPr/>
          </p:nvSpPr>
          <p:spPr bwMode="auto">
            <a:xfrm flipH="1">
              <a:off x="4483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74" name="Rectangle 30"/>
            <p:cNvSpPr>
              <a:spLocks noChangeArrowheads="1"/>
            </p:cNvSpPr>
            <p:nvPr/>
          </p:nvSpPr>
          <p:spPr bwMode="auto">
            <a:xfrm>
              <a:off x="4452" y="2112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oui</a:t>
              </a:r>
            </a:p>
          </p:txBody>
        </p:sp>
        <p:sp>
          <p:nvSpPr>
            <p:cNvPr id="147475" name="Line 31"/>
            <p:cNvSpPr>
              <a:spLocks noChangeShapeType="1"/>
            </p:cNvSpPr>
            <p:nvPr/>
          </p:nvSpPr>
          <p:spPr bwMode="auto">
            <a:xfrm>
              <a:off x="5059" y="2064"/>
              <a:ext cx="28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76" name="Rectangle 32"/>
            <p:cNvSpPr>
              <a:spLocks noChangeArrowheads="1"/>
            </p:cNvSpPr>
            <p:nvPr/>
          </p:nvSpPr>
          <p:spPr bwMode="auto">
            <a:xfrm>
              <a:off x="5076" y="2112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non</a:t>
              </a:r>
            </a:p>
          </p:txBody>
        </p:sp>
        <p:sp>
          <p:nvSpPr>
            <p:cNvPr id="147477" name="Rectangle 33"/>
            <p:cNvSpPr>
              <a:spLocks noChangeArrowheads="1"/>
            </p:cNvSpPr>
            <p:nvPr/>
          </p:nvSpPr>
          <p:spPr bwMode="auto">
            <a:xfrm>
              <a:off x="424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(2,0)</a:t>
              </a:r>
            </a:p>
          </p:txBody>
        </p:sp>
        <p:sp>
          <p:nvSpPr>
            <p:cNvPr id="147478" name="Rectangle 34"/>
            <p:cNvSpPr>
              <a:spLocks noChangeArrowheads="1"/>
            </p:cNvSpPr>
            <p:nvPr/>
          </p:nvSpPr>
          <p:spPr bwMode="auto">
            <a:xfrm>
              <a:off x="5203" y="2448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>
                  <a:solidFill>
                    <a:schemeClr val="tx1"/>
                  </a:solidFill>
                </a:rPr>
                <a:t>(0,2)</a:t>
              </a:r>
            </a:p>
          </p:txBody>
        </p:sp>
      </p:grpSp>
      <p:sp>
        <p:nvSpPr>
          <p:cNvPr id="147465" name="Line 35"/>
          <p:cNvSpPr>
            <a:spLocks noChangeShapeType="1"/>
          </p:cNvSpPr>
          <p:nvPr/>
        </p:nvSpPr>
        <p:spPr bwMode="auto">
          <a:xfrm flipH="1">
            <a:off x="1447800" y="1295400"/>
            <a:ext cx="2362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7466" name="Line 36"/>
          <p:cNvSpPr>
            <a:spLocks noChangeShapeType="1"/>
          </p:cNvSpPr>
          <p:nvPr/>
        </p:nvSpPr>
        <p:spPr bwMode="auto">
          <a:xfrm>
            <a:off x="4343400" y="13716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7467" name="Line 37"/>
          <p:cNvSpPr>
            <a:spLocks noChangeShapeType="1"/>
          </p:cNvSpPr>
          <p:nvPr/>
        </p:nvSpPr>
        <p:spPr bwMode="auto">
          <a:xfrm>
            <a:off x="5029200" y="1295400"/>
            <a:ext cx="2743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47468" name="Object 38"/>
          <p:cNvGraphicFramePr>
            <a:graphicFrameLocks noChangeAspect="1"/>
          </p:cNvGraphicFramePr>
          <p:nvPr/>
        </p:nvGraphicFramePr>
        <p:xfrm>
          <a:off x="5537200" y="919163"/>
          <a:ext cx="24780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2476500" imgH="431800" progId="Equation.3">
                  <p:embed/>
                </p:oleObj>
              </mc:Choice>
              <mc:Fallback>
                <p:oleObj name="Equation" r:id="rId3" imgW="2476500" imgH="431800" progId="Equation.3">
                  <p:embed/>
                  <p:pic>
                    <p:nvPicPr>
                      <p:cNvPr id="14746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919163"/>
                        <a:ext cx="24780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9" name="Object 39"/>
          <p:cNvGraphicFramePr>
            <a:graphicFrameLocks noChangeAspect="1"/>
          </p:cNvGraphicFramePr>
          <p:nvPr/>
        </p:nvGraphicFramePr>
        <p:xfrm>
          <a:off x="6313488" y="3810000"/>
          <a:ext cx="2473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5" imgW="2463800" imgH="431800" progId="Equation.3">
                  <p:embed/>
                </p:oleObj>
              </mc:Choice>
              <mc:Fallback>
                <p:oleObj name="Equation" r:id="rId5" imgW="2463800" imgH="431800" progId="Equation.3">
                  <p:embed/>
                  <p:pic>
                    <p:nvPicPr>
                      <p:cNvPr id="14746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488" y="3810000"/>
                        <a:ext cx="24733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0" name="Object 40"/>
          <p:cNvGraphicFramePr>
            <a:graphicFrameLocks noChangeAspect="1"/>
          </p:cNvGraphicFramePr>
          <p:nvPr/>
        </p:nvGraphicFramePr>
        <p:xfrm>
          <a:off x="6286500" y="4406900"/>
          <a:ext cx="25003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7" imgW="2501900" imgH="431800" progId="Equation.3">
                  <p:embed/>
                </p:oleObj>
              </mc:Choice>
              <mc:Fallback>
                <p:oleObj name="Equation" r:id="rId7" imgW="2501900" imgH="431800" progId="Equation.3">
                  <p:embed/>
                  <p:pic>
                    <p:nvPicPr>
                      <p:cNvPr id="14747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406900"/>
                        <a:ext cx="25003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41"/>
          <p:cNvGraphicFramePr>
            <a:graphicFrameLocks noChangeAspect="1"/>
          </p:cNvGraphicFramePr>
          <p:nvPr/>
        </p:nvGraphicFramePr>
        <p:xfrm>
          <a:off x="4116388" y="5600700"/>
          <a:ext cx="46593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9" imgW="4660900" imgH="431800" progId="Equation.3">
                  <p:embed/>
                </p:oleObj>
              </mc:Choice>
              <mc:Fallback>
                <p:oleObj name="Equation" r:id="rId9" imgW="4660900" imgH="431800" progId="Equation.3">
                  <p:embed/>
                  <p:pic>
                    <p:nvPicPr>
                      <p:cNvPr id="14747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5600700"/>
                        <a:ext cx="46593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03F1F9CC-0626-4C04-B8AA-734FAF2C1B9C}" type="slidenum">
              <a:rPr lang="fr-FR" altLang="fr-FR" sz="1200" smtClean="0">
                <a:solidFill>
                  <a:schemeClr val="tx2"/>
                </a:solidFill>
              </a:rPr>
              <a:pPr/>
              <a:t>75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48485" name="Text Box 4"/>
          <p:cNvSpPr txBox="1">
            <a:spLocks noChangeArrowheads="1"/>
          </p:cNvSpPr>
          <p:nvPr/>
        </p:nvSpPr>
        <p:spPr bwMode="auto">
          <a:xfrm>
            <a:off x="2362200" y="914400"/>
            <a:ext cx="359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({M,A,R,E},{I},{1,2,3,4,5,6,7,8})</a:t>
            </a:r>
          </a:p>
        </p:txBody>
      </p:sp>
      <p:sp>
        <p:nvSpPr>
          <p:cNvPr id="148486" name="Rectangle 5"/>
          <p:cNvSpPr>
            <a:spLocks noChangeArrowheads="1"/>
          </p:cNvSpPr>
          <p:nvPr/>
        </p:nvSpPr>
        <p:spPr bwMode="auto">
          <a:xfrm>
            <a:off x="3948113" y="12192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A ?</a:t>
            </a:r>
          </a:p>
        </p:txBody>
      </p:sp>
      <p:sp>
        <p:nvSpPr>
          <p:cNvPr id="148487" name="Line 6"/>
          <p:cNvSpPr>
            <a:spLocks noChangeShapeType="1"/>
          </p:cNvSpPr>
          <p:nvPr/>
        </p:nvSpPr>
        <p:spPr bwMode="auto">
          <a:xfrm flipH="1">
            <a:off x="35671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488" name="Rectangle 7"/>
          <p:cNvSpPr>
            <a:spLocks noChangeArrowheads="1"/>
          </p:cNvSpPr>
          <p:nvPr/>
        </p:nvSpPr>
        <p:spPr bwMode="auto">
          <a:xfrm>
            <a:off x="3411538" y="1676400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jeune</a:t>
            </a:r>
          </a:p>
        </p:txBody>
      </p:sp>
      <p:sp>
        <p:nvSpPr>
          <p:cNvPr id="148489" name="Line 8"/>
          <p:cNvSpPr>
            <a:spLocks noChangeShapeType="1"/>
          </p:cNvSpPr>
          <p:nvPr/>
        </p:nvSpPr>
        <p:spPr bwMode="auto">
          <a:xfrm>
            <a:off x="44815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490" name="Rectangle 9"/>
          <p:cNvSpPr>
            <a:spLocks noChangeArrowheads="1"/>
          </p:cNvSpPr>
          <p:nvPr/>
        </p:nvSpPr>
        <p:spPr bwMode="auto">
          <a:xfrm>
            <a:off x="4508500" y="1676400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48491" name="Line 10"/>
          <p:cNvSpPr>
            <a:spLocks noChangeShapeType="1"/>
          </p:cNvSpPr>
          <p:nvPr/>
        </p:nvSpPr>
        <p:spPr bwMode="auto">
          <a:xfrm>
            <a:off x="4252913" y="1600200"/>
            <a:ext cx="14287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492" name="Rectangle 11"/>
          <p:cNvSpPr>
            <a:spLocks noChangeArrowheads="1"/>
          </p:cNvSpPr>
          <p:nvPr/>
        </p:nvSpPr>
        <p:spPr bwMode="auto">
          <a:xfrm>
            <a:off x="3935413" y="1828800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48493" name="Text Box 12"/>
          <p:cNvSpPr txBox="1">
            <a:spLocks noChangeArrowheads="1"/>
          </p:cNvSpPr>
          <p:nvPr/>
        </p:nvSpPr>
        <p:spPr bwMode="auto">
          <a:xfrm>
            <a:off x="1600200" y="2209800"/>
            <a:ext cx="2117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({M,R,E},{I},{5})</a:t>
            </a:r>
          </a:p>
        </p:txBody>
      </p:sp>
      <p:sp>
        <p:nvSpPr>
          <p:cNvPr id="148494" name="Text Box 13"/>
          <p:cNvSpPr txBox="1">
            <a:spLocks noChangeArrowheads="1"/>
          </p:cNvSpPr>
          <p:nvPr/>
        </p:nvSpPr>
        <p:spPr bwMode="auto">
          <a:xfrm>
            <a:off x="2971800" y="2590800"/>
            <a:ext cx="267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({M,R,E},{I},{1,2,4,8})</a:t>
            </a:r>
          </a:p>
        </p:txBody>
      </p:sp>
      <p:sp>
        <p:nvSpPr>
          <p:cNvPr id="148495" name="Text Box 14"/>
          <p:cNvSpPr txBox="1">
            <a:spLocks noChangeArrowheads="1"/>
          </p:cNvSpPr>
          <p:nvPr/>
        </p:nvSpPr>
        <p:spPr bwMode="auto">
          <a:xfrm>
            <a:off x="4648200" y="2209800"/>
            <a:ext cx="2486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({M,R,E},{I},{3,6,7})</a:t>
            </a:r>
          </a:p>
        </p:txBody>
      </p:sp>
      <p:sp>
        <p:nvSpPr>
          <p:cNvPr id="148496" name="Line 15"/>
          <p:cNvSpPr>
            <a:spLocks noChangeShapeType="1"/>
          </p:cNvSpPr>
          <p:nvPr/>
        </p:nvSpPr>
        <p:spPr bwMode="auto">
          <a:xfrm flipH="1">
            <a:off x="2057400" y="24384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497" name="Rectangle 16"/>
          <p:cNvSpPr>
            <a:spLocks noChangeArrowheads="1"/>
          </p:cNvSpPr>
          <p:nvPr/>
        </p:nvSpPr>
        <p:spPr bwMode="auto">
          <a:xfrm>
            <a:off x="1752600" y="30480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8498" name="Line 17"/>
          <p:cNvSpPr>
            <a:spLocks noChangeShapeType="1"/>
          </p:cNvSpPr>
          <p:nvPr/>
        </p:nvSpPr>
        <p:spPr bwMode="auto">
          <a:xfrm>
            <a:off x="6248400" y="24384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499" name="Rectangle 18"/>
          <p:cNvSpPr>
            <a:spLocks noChangeArrowheads="1"/>
          </p:cNvSpPr>
          <p:nvPr/>
        </p:nvSpPr>
        <p:spPr bwMode="auto">
          <a:xfrm>
            <a:off x="6521450" y="30480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8500" name="Rectangle 19"/>
          <p:cNvSpPr>
            <a:spLocks noChangeArrowheads="1"/>
          </p:cNvSpPr>
          <p:nvPr/>
        </p:nvSpPr>
        <p:spPr bwMode="auto">
          <a:xfrm>
            <a:off x="3962400" y="32766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E ?</a:t>
            </a:r>
          </a:p>
        </p:txBody>
      </p:sp>
      <p:sp>
        <p:nvSpPr>
          <p:cNvPr id="148501" name="Line 20"/>
          <p:cNvSpPr>
            <a:spLocks noChangeShapeType="1"/>
          </p:cNvSpPr>
          <p:nvPr/>
        </p:nvSpPr>
        <p:spPr bwMode="auto">
          <a:xfrm flipH="1">
            <a:off x="3581400" y="36576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502" name="Rectangle 21"/>
          <p:cNvSpPr>
            <a:spLocks noChangeArrowheads="1"/>
          </p:cNvSpPr>
          <p:nvPr/>
        </p:nvSpPr>
        <p:spPr bwMode="auto">
          <a:xfrm>
            <a:off x="3532188" y="3733800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8503" name="Line 22"/>
          <p:cNvSpPr>
            <a:spLocks noChangeShapeType="1"/>
          </p:cNvSpPr>
          <p:nvPr/>
        </p:nvSpPr>
        <p:spPr bwMode="auto">
          <a:xfrm>
            <a:off x="4495800" y="36576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504" name="Rectangle 23"/>
          <p:cNvSpPr>
            <a:spLocks noChangeArrowheads="1"/>
          </p:cNvSpPr>
          <p:nvPr/>
        </p:nvSpPr>
        <p:spPr bwMode="auto">
          <a:xfrm>
            <a:off x="4522788" y="3733800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8505" name="Line 24"/>
          <p:cNvSpPr>
            <a:spLocks noChangeShapeType="1"/>
          </p:cNvSpPr>
          <p:nvPr/>
        </p:nvSpPr>
        <p:spPr bwMode="auto">
          <a:xfrm>
            <a:off x="4267200" y="28956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506" name="Text Box 25"/>
          <p:cNvSpPr txBox="1">
            <a:spLocks noChangeArrowheads="1"/>
          </p:cNvSpPr>
          <p:nvPr/>
        </p:nvSpPr>
        <p:spPr bwMode="auto">
          <a:xfrm>
            <a:off x="1905000" y="4297363"/>
            <a:ext cx="2117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({M,R},{I},{1,4})</a:t>
            </a:r>
          </a:p>
        </p:txBody>
      </p:sp>
      <p:sp>
        <p:nvSpPr>
          <p:cNvPr id="148507" name="Text Box 26"/>
          <p:cNvSpPr txBox="1">
            <a:spLocks noChangeArrowheads="1"/>
          </p:cNvSpPr>
          <p:nvPr/>
        </p:nvSpPr>
        <p:spPr bwMode="auto">
          <a:xfrm>
            <a:off x="4435475" y="4297363"/>
            <a:ext cx="2117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({M,R},{I},{2,8})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2A86E776-B320-4742-849B-5F19B9EFBA18}" type="slidenum">
              <a:rPr lang="fr-FR" altLang="fr-FR" sz="1200" smtClean="0">
                <a:solidFill>
                  <a:schemeClr val="tx2"/>
                </a:solidFill>
              </a:rPr>
              <a:pPr/>
              <a:t>76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49509" name="Text Box 4"/>
          <p:cNvSpPr txBox="1">
            <a:spLocks noChangeArrowheads="1"/>
          </p:cNvSpPr>
          <p:nvPr/>
        </p:nvSpPr>
        <p:spPr bwMode="auto">
          <a:xfrm>
            <a:off x="2362200" y="914400"/>
            <a:ext cx="359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({M,A,R,E},{I},{1,2,3,4,5,6,7,8})</a:t>
            </a:r>
          </a:p>
        </p:txBody>
      </p:sp>
      <p:sp>
        <p:nvSpPr>
          <p:cNvPr id="149510" name="Rectangle 5"/>
          <p:cNvSpPr>
            <a:spLocks noChangeArrowheads="1"/>
          </p:cNvSpPr>
          <p:nvPr/>
        </p:nvSpPr>
        <p:spPr bwMode="auto">
          <a:xfrm>
            <a:off x="3948113" y="12192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A ?</a:t>
            </a:r>
          </a:p>
        </p:txBody>
      </p:sp>
      <p:sp>
        <p:nvSpPr>
          <p:cNvPr id="149511" name="Line 6"/>
          <p:cNvSpPr>
            <a:spLocks noChangeShapeType="1"/>
          </p:cNvSpPr>
          <p:nvPr/>
        </p:nvSpPr>
        <p:spPr bwMode="auto">
          <a:xfrm flipH="1">
            <a:off x="35671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12" name="Rectangle 7"/>
          <p:cNvSpPr>
            <a:spLocks noChangeArrowheads="1"/>
          </p:cNvSpPr>
          <p:nvPr/>
        </p:nvSpPr>
        <p:spPr bwMode="auto">
          <a:xfrm>
            <a:off x="3411538" y="1676400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jeune</a:t>
            </a:r>
          </a:p>
        </p:txBody>
      </p:sp>
      <p:sp>
        <p:nvSpPr>
          <p:cNvPr id="149513" name="Line 8"/>
          <p:cNvSpPr>
            <a:spLocks noChangeShapeType="1"/>
          </p:cNvSpPr>
          <p:nvPr/>
        </p:nvSpPr>
        <p:spPr bwMode="auto">
          <a:xfrm>
            <a:off x="4481513" y="1600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14" name="Rectangle 9"/>
          <p:cNvSpPr>
            <a:spLocks noChangeArrowheads="1"/>
          </p:cNvSpPr>
          <p:nvPr/>
        </p:nvSpPr>
        <p:spPr bwMode="auto">
          <a:xfrm>
            <a:off x="4508500" y="1676400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49515" name="Line 10"/>
          <p:cNvSpPr>
            <a:spLocks noChangeShapeType="1"/>
          </p:cNvSpPr>
          <p:nvPr/>
        </p:nvSpPr>
        <p:spPr bwMode="auto">
          <a:xfrm>
            <a:off x="4252913" y="1600200"/>
            <a:ext cx="14287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16" name="Rectangle 11"/>
          <p:cNvSpPr>
            <a:spLocks noChangeArrowheads="1"/>
          </p:cNvSpPr>
          <p:nvPr/>
        </p:nvSpPr>
        <p:spPr bwMode="auto">
          <a:xfrm>
            <a:off x="3935413" y="1828800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49517" name="Text Box 12"/>
          <p:cNvSpPr txBox="1">
            <a:spLocks noChangeArrowheads="1"/>
          </p:cNvSpPr>
          <p:nvPr/>
        </p:nvSpPr>
        <p:spPr bwMode="auto">
          <a:xfrm>
            <a:off x="1600200" y="2209800"/>
            <a:ext cx="2117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({M,R,E},{I},{5})</a:t>
            </a:r>
          </a:p>
        </p:txBody>
      </p:sp>
      <p:sp>
        <p:nvSpPr>
          <p:cNvPr id="149518" name="Text Box 13"/>
          <p:cNvSpPr txBox="1">
            <a:spLocks noChangeArrowheads="1"/>
          </p:cNvSpPr>
          <p:nvPr/>
        </p:nvSpPr>
        <p:spPr bwMode="auto">
          <a:xfrm>
            <a:off x="2971800" y="2590800"/>
            <a:ext cx="267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({M,R,E},{I},{1,2,4,8})</a:t>
            </a:r>
          </a:p>
        </p:txBody>
      </p:sp>
      <p:sp>
        <p:nvSpPr>
          <p:cNvPr id="149519" name="Text Box 14"/>
          <p:cNvSpPr txBox="1">
            <a:spLocks noChangeArrowheads="1"/>
          </p:cNvSpPr>
          <p:nvPr/>
        </p:nvSpPr>
        <p:spPr bwMode="auto">
          <a:xfrm>
            <a:off x="4648200" y="2209800"/>
            <a:ext cx="2486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({M,R,E},{I},{3,6,7})</a:t>
            </a:r>
          </a:p>
        </p:txBody>
      </p:sp>
      <p:sp>
        <p:nvSpPr>
          <p:cNvPr id="149520" name="Line 15"/>
          <p:cNvSpPr>
            <a:spLocks noChangeShapeType="1"/>
          </p:cNvSpPr>
          <p:nvPr/>
        </p:nvSpPr>
        <p:spPr bwMode="auto">
          <a:xfrm flipH="1">
            <a:off x="2057400" y="24384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21" name="Rectangle 16"/>
          <p:cNvSpPr>
            <a:spLocks noChangeArrowheads="1"/>
          </p:cNvSpPr>
          <p:nvPr/>
        </p:nvSpPr>
        <p:spPr bwMode="auto">
          <a:xfrm>
            <a:off x="1752600" y="30480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9522" name="Line 17"/>
          <p:cNvSpPr>
            <a:spLocks noChangeShapeType="1"/>
          </p:cNvSpPr>
          <p:nvPr/>
        </p:nvSpPr>
        <p:spPr bwMode="auto">
          <a:xfrm>
            <a:off x="6248400" y="24384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23" name="Rectangle 18"/>
          <p:cNvSpPr>
            <a:spLocks noChangeArrowheads="1"/>
          </p:cNvSpPr>
          <p:nvPr/>
        </p:nvSpPr>
        <p:spPr bwMode="auto">
          <a:xfrm>
            <a:off x="6521450" y="30480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9524" name="Rectangle 19"/>
          <p:cNvSpPr>
            <a:spLocks noChangeArrowheads="1"/>
          </p:cNvSpPr>
          <p:nvPr/>
        </p:nvSpPr>
        <p:spPr bwMode="auto">
          <a:xfrm>
            <a:off x="3962400" y="32766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E ?</a:t>
            </a:r>
          </a:p>
        </p:txBody>
      </p:sp>
      <p:sp>
        <p:nvSpPr>
          <p:cNvPr id="149525" name="Line 20"/>
          <p:cNvSpPr>
            <a:spLocks noChangeShapeType="1"/>
          </p:cNvSpPr>
          <p:nvPr/>
        </p:nvSpPr>
        <p:spPr bwMode="auto">
          <a:xfrm flipH="1">
            <a:off x="3581400" y="36576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26" name="Rectangle 21"/>
          <p:cNvSpPr>
            <a:spLocks noChangeArrowheads="1"/>
          </p:cNvSpPr>
          <p:nvPr/>
        </p:nvSpPr>
        <p:spPr bwMode="auto">
          <a:xfrm>
            <a:off x="3532188" y="3733800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9527" name="Line 22"/>
          <p:cNvSpPr>
            <a:spLocks noChangeShapeType="1"/>
          </p:cNvSpPr>
          <p:nvPr/>
        </p:nvSpPr>
        <p:spPr bwMode="auto">
          <a:xfrm>
            <a:off x="4495800" y="36576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28" name="Rectangle 23"/>
          <p:cNvSpPr>
            <a:spLocks noChangeArrowheads="1"/>
          </p:cNvSpPr>
          <p:nvPr/>
        </p:nvSpPr>
        <p:spPr bwMode="auto">
          <a:xfrm>
            <a:off x="4522788" y="3733800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49529" name="Line 24"/>
          <p:cNvSpPr>
            <a:spLocks noChangeShapeType="1"/>
          </p:cNvSpPr>
          <p:nvPr/>
        </p:nvSpPr>
        <p:spPr bwMode="auto">
          <a:xfrm>
            <a:off x="4267200" y="28956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30" name="Text Box 25"/>
          <p:cNvSpPr txBox="1">
            <a:spLocks noChangeArrowheads="1"/>
          </p:cNvSpPr>
          <p:nvPr/>
        </p:nvSpPr>
        <p:spPr bwMode="auto">
          <a:xfrm>
            <a:off x="1905000" y="4297363"/>
            <a:ext cx="2117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({M,R},{I},{1,4})</a:t>
            </a:r>
          </a:p>
        </p:txBody>
      </p:sp>
      <p:sp>
        <p:nvSpPr>
          <p:cNvPr id="149531" name="Text Box 26"/>
          <p:cNvSpPr txBox="1">
            <a:spLocks noChangeArrowheads="1"/>
          </p:cNvSpPr>
          <p:nvPr/>
        </p:nvSpPr>
        <p:spPr bwMode="auto">
          <a:xfrm>
            <a:off x="4435475" y="4297363"/>
            <a:ext cx="2117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fr-FR" altLang="fr-FR" sz="1200">
                <a:latin typeface="Courier New" pitchFamily="49" charset="0"/>
              </a:rPr>
              <a:t>ID3 ({M,R},{I},{2,8})</a:t>
            </a:r>
          </a:p>
        </p:txBody>
      </p:sp>
      <p:sp>
        <p:nvSpPr>
          <p:cNvPr id="149532" name="Line 27"/>
          <p:cNvSpPr>
            <a:spLocks noChangeShapeType="1"/>
          </p:cNvSpPr>
          <p:nvPr/>
        </p:nvSpPr>
        <p:spPr bwMode="auto">
          <a:xfrm flipH="1">
            <a:off x="2590800" y="45720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33" name="Rectangle 28"/>
          <p:cNvSpPr>
            <a:spLocks noChangeArrowheads="1"/>
          </p:cNvSpPr>
          <p:nvPr/>
        </p:nvSpPr>
        <p:spPr bwMode="auto">
          <a:xfrm>
            <a:off x="2286000" y="51816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49534" name="Line 29"/>
          <p:cNvSpPr>
            <a:spLocks noChangeShapeType="1"/>
          </p:cNvSpPr>
          <p:nvPr/>
        </p:nvSpPr>
        <p:spPr bwMode="auto">
          <a:xfrm>
            <a:off x="5538788" y="44958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35" name="Rectangle 30"/>
          <p:cNvSpPr>
            <a:spLocks noChangeArrowheads="1"/>
          </p:cNvSpPr>
          <p:nvPr/>
        </p:nvSpPr>
        <p:spPr bwMode="auto">
          <a:xfrm>
            <a:off x="5811838" y="5105400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8E230B4-BC8A-4A68-BB5F-C78DAF8DBA24}" type="slidenum">
              <a:rPr lang="fr-FR" altLang="fr-FR" sz="1200" smtClean="0">
                <a:solidFill>
                  <a:schemeClr val="tx2"/>
                </a:solidFill>
              </a:rPr>
              <a:pPr/>
              <a:t>77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Exemple</a:t>
            </a:r>
          </a:p>
        </p:txBody>
      </p:sp>
      <p:sp>
        <p:nvSpPr>
          <p:cNvPr id="150533" name="Rectangle 4"/>
          <p:cNvSpPr>
            <a:spLocks noChangeArrowheads="1"/>
          </p:cNvSpPr>
          <p:nvPr/>
        </p:nvSpPr>
        <p:spPr bwMode="auto">
          <a:xfrm>
            <a:off x="3948113" y="19812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A ?</a:t>
            </a:r>
          </a:p>
        </p:txBody>
      </p:sp>
      <p:sp>
        <p:nvSpPr>
          <p:cNvPr id="150534" name="Line 5"/>
          <p:cNvSpPr>
            <a:spLocks noChangeShapeType="1"/>
          </p:cNvSpPr>
          <p:nvPr/>
        </p:nvSpPr>
        <p:spPr bwMode="auto">
          <a:xfrm flipH="1">
            <a:off x="3567113" y="2362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0535" name="Rectangle 6"/>
          <p:cNvSpPr>
            <a:spLocks noChangeArrowheads="1"/>
          </p:cNvSpPr>
          <p:nvPr/>
        </p:nvSpPr>
        <p:spPr bwMode="auto">
          <a:xfrm>
            <a:off x="3411538" y="2438400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jeune</a:t>
            </a:r>
          </a:p>
        </p:txBody>
      </p:sp>
      <p:sp>
        <p:nvSpPr>
          <p:cNvPr id="150536" name="Line 7"/>
          <p:cNvSpPr>
            <a:spLocks noChangeShapeType="1"/>
          </p:cNvSpPr>
          <p:nvPr/>
        </p:nvSpPr>
        <p:spPr bwMode="auto">
          <a:xfrm>
            <a:off x="4481513" y="2362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0537" name="Rectangle 8"/>
          <p:cNvSpPr>
            <a:spLocks noChangeArrowheads="1"/>
          </p:cNvSpPr>
          <p:nvPr/>
        </p:nvSpPr>
        <p:spPr bwMode="auto">
          <a:xfrm>
            <a:off x="4508500" y="2438400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âgé</a:t>
            </a:r>
          </a:p>
        </p:txBody>
      </p:sp>
      <p:sp>
        <p:nvSpPr>
          <p:cNvPr id="150538" name="Line 9"/>
          <p:cNvSpPr>
            <a:spLocks noChangeShapeType="1"/>
          </p:cNvSpPr>
          <p:nvPr/>
        </p:nvSpPr>
        <p:spPr bwMode="auto">
          <a:xfrm>
            <a:off x="4252913" y="2362200"/>
            <a:ext cx="14287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0539" name="Rectangle 10"/>
          <p:cNvSpPr>
            <a:spLocks noChangeArrowheads="1"/>
          </p:cNvSpPr>
          <p:nvPr/>
        </p:nvSpPr>
        <p:spPr bwMode="auto">
          <a:xfrm>
            <a:off x="3935413" y="2590800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moyen</a:t>
            </a:r>
          </a:p>
        </p:txBody>
      </p:sp>
      <p:sp>
        <p:nvSpPr>
          <p:cNvPr id="150540" name="Rectangle 11"/>
          <p:cNvSpPr>
            <a:spLocks noChangeArrowheads="1"/>
          </p:cNvSpPr>
          <p:nvPr/>
        </p:nvSpPr>
        <p:spPr bwMode="auto">
          <a:xfrm>
            <a:off x="3276600" y="29718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50541" name="Rectangle 12"/>
          <p:cNvSpPr>
            <a:spLocks noChangeArrowheads="1"/>
          </p:cNvSpPr>
          <p:nvPr/>
        </p:nvSpPr>
        <p:spPr bwMode="auto">
          <a:xfrm>
            <a:off x="4648200" y="2971800"/>
            <a:ext cx="512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50542" name="Rectangle 13"/>
          <p:cNvSpPr>
            <a:spLocks noChangeArrowheads="1"/>
          </p:cNvSpPr>
          <p:nvPr/>
        </p:nvSpPr>
        <p:spPr bwMode="auto">
          <a:xfrm>
            <a:off x="3962400" y="3124200"/>
            <a:ext cx="6096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E ?</a:t>
            </a:r>
          </a:p>
        </p:txBody>
      </p:sp>
      <p:sp>
        <p:nvSpPr>
          <p:cNvPr id="150543" name="Line 14"/>
          <p:cNvSpPr>
            <a:spLocks noChangeShapeType="1"/>
          </p:cNvSpPr>
          <p:nvPr/>
        </p:nvSpPr>
        <p:spPr bwMode="auto">
          <a:xfrm flipH="1">
            <a:off x="3581400" y="3505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0544" name="Rectangle 15"/>
          <p:cNvSpPr>
            <a:spLocks noChangeArrowheads="1"/>
          </p:cNvSpPr>
          <p:nvPr/>
        </p:nvSpPr>
        <p:spPr bwMode="auto">
          <a:xfrm>
            <a:off x="3532188" y="3581400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50545" name="Line 16"/>
          <p:cNvSpPr>
            <a:spLocks noChangeShapeType="1"/>
          </p:cNvSpPr>
          <p:nvPr/>
        </p:nvSpPr>
        <p:spPr bwMode="auto">
          <a:xfrm>
            <a:off x="4495800" y="3505200"/>
            <a:ext cx="457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0546" name="Rectangle 17"/>
          <p:cNvSpPr>
            <a:spLocks noChangeArrowheads="1"/>
          </p:cNvSpPr>
          <p:nvPr/>
        </p:nvSpPr>
        <p:spPr bwMode="auto">
          <a:xfrm>
            <a:off x="4522788" y="3581400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50547" name="Rectangle 18"/>
          <p:cNvSpPr>
            <a:spLocks noChangeArrowheads="1"/>
          </p:cNvSpPr>
          <p:nvPr/>
        </p:nvSpPr>
        <p:spPr bwMode="auto">
          <a:xfrm>
            <a:off x="3352800" y="411480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Oui</a:t>
            </a:r>
          </a:p>
        </p:txBody>
      </p:sp>
      <p:sp>
        <p:nvSpPr>
          <p:cNvPr id="150548" name="Rectangle 19"/>
          <p:cNvSpPr>
            <a:spLocks noChangeArrowheads="1"/>
          </p:cNvSpPr>
          <p:nvPr/>
        </p:nvSpPr>
        <p:spPr bwMode="auto">
          <a:xfrm>
            <a:off x="4745038" y="4114800"/>
            <a:ext cx="512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r>
              <a:rPr lang="el-GR" altLang="fr-FR" sz="1400"/>
              <a:t>Non</a:t>
            </a:r>
          </a:p>
        </p:txBody>
      </p:sp>
      <p:sp>
        <p:nvSpPr>
          <p:cNvPr id="150549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el-GR" altLang="fr-FR"/>
              <a:t>Arbre final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3260088F-CD80-404A-9CCB-C4BFD5616C6E}" type="slidenum">
              <a:rPr lang="fr-FR" altLang="fr-FR" sz="1200" smtClean="0">
                <a:solidFill>
                  <a:schemeClr val="tx2"/>
                </a:solidFill>
              </a:rPr>
              <a:pPr/>
              <a:t>78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Arbres de Décision : Exercice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 marL="0" indent="192088"/>
            <a:r>
              <a:rPr lang="el-GR" altLang="fr-FR" dirty="0"/>
              <a:t>Peut-on jouer au tennis ?</a:t>
            </a:r>
          </a:p>
        </p:txBody>
      </p:sp>
      <p:grpSp>
        <p:nvGrpSpPr>
          <p:cNvPr id="152582" name="Group 5"/>
          <p:cNvGrpSpPr>
            <a:grpSpLocks/>
          </p:cNvGrpSpPr>
          <p:nvPr/>
        </p:nvGrpSpPr>
        <p:grpSpPr bwMode="auto">
          <a:xfrm>
            <a:off x="3962400" y="990600"/>
            <a:ext cx="4495800" cy="5715000"/>
            <a:chOff x="2496" y="624"/>
            <a:chExt cx="2832" cy="3600"/>
          </a:xfrm>
        </p:grpSpPr>
        <p:sp>
          <p:nvSpPr>
            <p:cNvPr id="152583" name="Rectangle 6"/>
            <p:cNvSpPr>
              <a:spLocks noChangeArrowheads="1"/>
            </p:cNvSpPr>
            <p:nvPr/>
          </p:nvSpPr>
          <p:spPr bwMode="auto">
            <a:xfrm>
              <a:off x="2496" y="278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9</a:t>
              </a:r>
            </a:p>
          </p:txBody>
        </p:sp>
        <p:sp>
          <p:nvSpPr>
            <p:cNvPr id="152584" name="Rectangle 7"/>
            <p:cNvSpPr>
              <a:spLocks noChangeArrowheads="1"/>
            </p:cNvSpPr>
            <p:nvPr/>
          </p:nvSpPr>
          <p:spPr bwMode="auto">
            <a:xfrm>
              <a:off x="2688" y="278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sunny</a:t>
              </a:r>
            </a:p>
          </p:txBody>
        </p:sp>
        <p:sp>
          <p:nvSpPr>
            <p:cNvPr id="152585" name="Rectangle 8"/>
            <p:cNvSpPr>
              <a:spLocks noChangeArrowheads="1"/>
            </p:cNvSpPr>
            <p:nvPr/>
          </p:nvSpPr>
          <p:spPr bwMode="auto">
            <a:xfrm>
              <a:off x="3216" y="278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cool</a:t>
              </a:r>
            </a:p>
          </p:txBody>
        </p:sp>
        <p:sp>
          <p:nvSpPr>
            <p:cNvPr id="152586" name="Rectangle 9"/>
            <p:cNvSpPr>
              <a:spLocks noChangeArrowheads="1"/>
            </p:cNvSpPr>
            <p:nvPr/>
          </p:nvSpPr>
          <p:spPr bwMode="auto">
            <a:xfrm>
              <a:off x="2496" y="302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10</a:t>
              </a:r>
            </a:p>
          </p:txBody>
        </p:sp>
        <p:sp>
          <p:nvSpPr>
            <p:cNvPr id="152587" name="Rectangle 10"/>
            <p:cNvSpPr>
              <a:spLocks noChangeArrowheads="1"/>
            </p:cNvSpPr>
            <p:nvPr/>
          </p:nvSpPr>
          <p:spPr bwMode="auto">
            <a:xfrm>
              <a:off x="2688" y="302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rainy</a:t>
              </a:r>
            </a:p>
          </p:txBody>
        </p:sp>
        <p:sp>
          <p:nvSpPr>
            <p:cNvPr id="152588" name="Rectangle 11"/>
            <p:cNvSpPr>
              <a:spLocks noChangeArrowheads="1"/>
            </p:cNvSpPr>
            <p:nvPr/>
          </p:nvSpPr>
          <p:spPr bwMode="auto">
            <a:xfrm>
              <a:off x="3216" y="302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mild</a:t>
              </a:r>
            </a:p>
          </p:txBody>
        </p:sp>
        <p:sp>
          <p:nvSpPr>
            <p:cNvPr id="152589" name="Rectangle 12"/>
            <p:cNvSpPr>
              <a:spLocks noChangeArrowheads="1"/>
            </p:cNvSpPr>
            <p:nvPr/>
          </p:nvSpPr>
          <p:spPr bwMode="auto">
            <a:xfrm>
              <a:off x="4032" y="278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normal</a:t>
              </a:r>
            </a:p>
          </p:txBody>
        </p:sp>
        <p:sp>
          <p:nvSpPr>
            <p:cNvPr id="152590" name="Rectangle 13"/>
            <p:cNvSpPr>
              <a:spLocks noChangeArrowheads="1"/>
            </p:cNvSpPr>
            <p:nvPr/>
          </p:nvSpPr>
          <p:spPr bwMode="auto">
            <a:xfrm>
              <a:off x="4032" y="302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normal</a:t>
              </a:r>
            </a:p>
          </p:txBody>
        </p:sp>
        <p:sp>
          <p:nvSpPr>
            <p:cNvPr id="152591" name="Rectangle 14"/>
            <p:cNvSpPr>
              <a:spLocks noChangeArrowheads="1"/>
            </p:cNvSpPr>
            <p:nvPr/>
          </p:nvSpPr>
          <p:spPr bwMode="auto">
            <a:xfrm>
              <a:off x="4608" y="278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592" name="Rectangle 15"/>
            <p:cNvSpPr>
              <a:spLocks noChangeArrowheads="1"/>
            </p:cNvSpPr>
            <p:nvPr/>
          </p:nvSpPr>
          <p:spPr bwMode="auto">
            <a:xfrm>
              <a:off x="4608" y="302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593" name="Rectangle 16"/>
            <p:cNvSpPr>
              <a:spLocks noChangeArrowheads="1"/>
            </p:cNvSpPr>
            <p:nvPr/>
          </p:nvSpPr>
          <p:spPr bwMode="auto">
            <a:xfrm>
              <a:off x="5040" y="2784"/>
              <a:ext cx="288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594" name="Rectangle 17"/>
            <p:cNvSpPr>
              <a:spLocks noChangeArrowheads="1"/>
            </p:cNvSpPr>
            <p:nvPr/>
          </p:nvSpPr>
          <p:spPr bwMode="auto">
            <a:xfrm>
              <a:off x="5040" y="302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595" name="Rectangle 18"/>
            <p:cNvSpPr>
              <a:spLocks noChangeArrowheads="1"/>
            </p:cNvSpPr>
            <p:nvPr/>
          </p:nvSpPr>
          <p:spPr bwMode="auto">
            <a:xfrm>
              <a:off x="2496" y="326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11</a:t>
              </a:r>
            </a:p>
          </p:txBody>
        </p:sp>
        <p:sp>
          <p:nvSpPr>
            <p:cNvPr id="152596" name="Rectangle 19"/>
            <p:cNvSpPr>
              <a:spLocks noChangeArrowheads="1"/>
            </p:cNvSpPr>
            <p:nvPr/>
          </p:nvSpPr>
          <p:spPr bwMode="auto">
            <a:xfrm>
              <a:off x="2688" y="326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sunny</a:t>
              </a:r>
            </a:p>
          </p:txBody>
        </p:sp>
        <p:sp>
          <p:nvSpPr>
            <p:cNvPr id="152597" name="Rectangle 20"/>
            <p:cNvSpPr>
              <a:spLocks noChangeArrowheads="1"/>
            </p:cNvSpPr>
            <p:nvPr/>
          </p:nvSpPr>
          <p:spPr bwMode="auto">
            <a:xfrm>
              <a:off x="3216" y="326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mild</a:t>
              </a:r>
            </a:p>
          </p:txBody>
        </p:sp>
        <p:sp>
          <p:nvSpPr>
            <p:cNvPr id="152598" name="Rectangle 21"/>
            <p:cNvSpPr>
              <a:spLocks noChangeArrowheads="1"/>
            </p:cNvSpPr>
            <p:nvPr/>
          </p:nvSpPr>
          <p:spPr bwMode="auto">
            <a:xfrm>
              <a:off x="2496" y="350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12</a:t>
              </a:r>
            </a:p>
          </p:txBody>
        </p:sp>
        <p:sp>
          <p:nvSpPr>
            <p:cNvPr id="152599" name="Rectangle 22"/>
            <p:cNvSpPr>
              <a:spLocks noChangeArrowheads="1"/>
            </p:cNvSpPr>
            <p:nvPr/>
          </p:nvSpPr>
          <p:spPr bwMode="auto">
            <a:xfrm>
              <a:off x="2688" y="350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overcast</a:t>
              </a:r>
            </a:p>
          </p:txBody>
        </p:sp>
        <p:sp>
          <p:nvSpPr>
            <p:cNvPr id="152600" name="Rectangle 23"/>
            <p:cNvSpPr>
              <a:spLocks noChangeArrowheads="1"/>
            </p:cNvSpPr>
            <p:nvPr/>
          </p:nvSpPr>
          <p:spPr bwMode="auto">
            <a:xfrm>
              <a:off x="3216" y="350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mild</a:t>
              </a:r>
            </a:p>
          </p:txBody>
        </p:sp>
        <p:sp>
          <p:nvSpPr>
            <p:cNvPr id="152601" name="Rectangle 24"/>
            <p:cNvSpPr>
              <a:spLocks noChangeArrowheads="1"/>
            </p:cNvSpPr>
            <p:nvPr/>
          </p:nvSpPr>
          <p:spPr bwMode="auto">
            <a:xfrm>
              <a:off x="4032" y="326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normal</a:t>
              </a:r>
            </a:p>
          </p:txBody>
        </p:sp>
        <p:sp>
          <p:nvSpPr>
            <p:cNvPr id="152602" name="Rectangle 25"/>
            <p:cNvSpPr>
              <a:spLocks noChangeArrowheads="1"/>
            </p:cNvSpPr>
            <p:nvPr/>
          </p:nvSpPr>
          <p:spPr bwMode="auto">
            <a:xfrm>
              <a:off x="4032" y="350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high</a:t>
              </a:r>
            </a:p>
          </p:txBody>
        </p:sp>
        <p:sp>
          <p:nvSpPr>
            <p:cNvPr id="152603" name="Rectangle 26"/>
            <p:cNvSpPr>
              <a:spLocks noChangeArrowheads="1"/>
            </p:cNvSpPr>
            <p:nvPr/>
          </p:nvSpPr>
          <p:spPr bwMode="auto">
            <a:xfrm>
              <a:off x="4608" y="326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true</a:t>
              </a:r>
            </a:p>
          </p:txBody>
        </p:sp>
        <p:sp>
          <p:nvSpPr>
            <p:cNvPr id="152604" name="Rectangle 27"/>
            <p:cNvSpPr>
              <a:spLocks noChangeArrowheads="1"/>
            </p:cNvSpPr>
            <p:nvPr/>
          </p:nvSpPr>
          <p:spPr bwMode="auto">
            <a:xfrm>
              <a:off x="4608" y="350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true</a:t>
              </a:r>
            </a:p>
          </p:txBody>
        </p:sp>
        <p:sp>
          <p:nvSpPr>
            <p:cNvPr id="152605" name="Rectangle 28"/>
            <p:cNvSpPr>
              <a:spLocks noChangeArrowheads="1"/>
            </p:cNvSpPr>
            <p:nvPr/>
          </p:nvSpPr>
          <p:spPr bwMode="auto">
            <a:xfrm>
              <a:off x="5040" y="326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606" name="Rectangle 29"/>
            <p:cNvSpPr>
              <a:spLocks noChangeArrowheads="1"/>
            </p:cNvSpPr>
            <p:nvPr/>
          </p:nvSpPr>
          <p:spPr bwMode="auto">
            <a:xfrm>
              <a:off x="5040" y="3504"/>
              <a:ext cx="288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607" name="Rectangle 30"/>
            <p:cNvSpPr>
              <a:spLocks noChangeArrowheads="1"/>
            </p:cNvSpPr>
            <p:nvPr/>
          </p:nvSpPr>
          <p:spPr bwMode="auto">
            <a:xfrm>
              <a:off x="2688" y="624"/>
              <a:ext cx="52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Outlook</a:t>
              </a:r>
            </a:p>
          </p:txBody>
        </p:sp>
        <p:sp>
          <p:nvSpPr>
            <p:cNvPr id="152608" name="Rectangle 31"/>
            <p:cNvSpPr>
              <a:spLocks noChangeArrowheads="1"/>
            </p:cNvSpPr>
            <p:nvPr/>
          </p:nvSpPr>
          <p:spPr bwMode="auto">
            <a:xfrm>
              <a:off x="3216" y="62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Temperature</a:t>
              </a:r>
            </a:p>
          </p:txBody>
        </p:sp>
        <p:sp>
          <p:nvSpPr>
            <p:cNvPr id="152609" name="Rectangle 32"/>
            <p:cNvSpPr>
              <a:spLocks noChangeArrowheads="1"/>
            </p:cNvSpPr>
            <p:nvPr/>
          </p:nvSpPr>
          <p:spPr bwMode="auto">
            <a:xfrm>
              <a:off x="2496" y="86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1</a:t>
              </a:r>
            </a:p>
          </p:txBody>
        </p:sp>
        <p:sp>
          <p:nvSpPr>
            <p:cNvPr id="152610" name="Rectangle 33"/>
            <p:cNvSpPr>
              <a:spLocks noChangeArrowheads="1"/>
            </p:cNvSpPr>
            <p:nvPr/>
          </p:nvSpPr>
          <p:spPr bwMode="auto">
            <a:xfrm>
              <a:off x="2688" y="86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sunny</a:t>
              </a:r>
            </a:p>
          </p:txBody>
        </p:sp>
        <p:sp>
          <p:nvSpPr>
            <p:cNvPr id="152611" name="Rectangle 34"/>
            <p:cNvSpPr>
              <a:spLocks noChangeArrowheads="1"/>
            </p:cNvSpPr>
            <p:nvPr/>
          </p:nvSpPr>
          <p:spPr bwMode="auto">
            <a:xfrm>
              <a:off x="3216" y="86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hot</a:t>
              </a:r>
            </a:p>
          </p:txBody>
        </p:sp>
        <p:sp>
          <p:nvSpPr>
            <p:cNvPr id="152612" name="Rectangle 35"/>
            <p:cNvSpPr>
              <a:spLocks noChangeArrowheads="1"/>
            </p:cNvSpPr>
            <p:nvPr/>
          </p:nvSpPr>
          <p:spPr bwMode="auto">
            <a:xfrm>
              <a:off x="2496" y="110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2</a:t>
              </a:r>
            </a:p>
          </p:txBody>
        </p:sp>
        <p:sp>
          <p:nvSpPr>
            <p:cNvPr id="152613" name="Rectangle 36"/>
            <p:cNvSpPr>
              <a:spLocks noChangeArrowheads="1"/>
            </p:cNvSpPr>
            <p:nvPr/>
          </p:nvSpPr>
          <p:spPr bwMode="auto">
            <a:xfrm>
              <a:off x="2688" y="110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sunny</a:t>
              </a:r>
            </a:p>
          </p:txBody>
        </p:sp>
        <p:sp>
          <p:nvSpPr>
            <p:cNvPr id="152614" name="Rectangle 37"/>
            <p:cNvSpPr>
              <a:spLocks noChangeArrowheads="1"/>
            </p:cNvSpPr>
            <p:nvPr/>
          </p:nvSpPr>
          <p:spPr bwMode="auto">
            <a:xfrm>
              <a:off x="3216" y="110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hot</a:t>
              </a:r>
            </a:p>
          </p:txBody>
        </p:sp>
        <p:sp>
          <p:nvSpPr>
            <p:cNvPr id="152615" name="Rectangle 38"/>
            <p:cNvSpPr>
              <a:spLocks noChangeArrowheads="1"/>
            </p:cNvSpPr>
            <p:nvPr/>
          </p:nvSpPr>
          <p:spPr bwMode="auto">
            <a:xfrm>
              <a:off x="4032" y="624"/>
              <a:ext cx="57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Humidity</a:t>
              </a:r>
            </a:p>
          </p:txBody>
        </p:sp>
        <p:sp>
          <p:nvSpPr>
            <p:cNvPr id="152616" name="Rectangle 39"/>
            <p:cNvSpPr>
              <a:spLocks noChangeArrowheads="1"/>
            </p:cNvSpPr>
            <p:nvPr/>
          </p:nvSpPr>
          <p:spPr bwMode="auto">
            <a:xfrm>
              <a:off x="4032" y="86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high</a:t>
              </a:r>
            </a:p>
          </p:txBody>
        </p:sp>
        <p:sp>
          <p:nvSpPr>
            <p:cNvPr id="152617" name="Rectangle 40"/>
            <p:cNvSpPr>
              <a:spLocks noChangeArrowheads="1"/>
            </p:cNvSpPr>
            <p:nvPr/>
          </p:nvSpPr>
          <p:spPr bwMode="auto">
            <a:xfrm>
              <a:off x="4032" y="110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high</a:t>
              </a:r>
            </a:p>
          </p:txBody>
        </p:sp>
        <p:sp>
          <p:nvSpPr>
            <p:cNvPr id="152618" name="Rectangle 41"/>
            <p:cNvSpPr>
              <a:spLocks noChangeArrowheads="1"/>
            </p:cNvSpPr>
            <p:nvPr/>
          </p:nvSpPr>
          <p:spPr bwMode="auto">
            <a:xfrm>
              <a:off x="4608" y="624"/>
              <a:ext cx="384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Windy</a:t>
              </a:r>
            </a:p>
          </p:txBody>
        </p:sp>
        <p:sp>
          <p:nvSpPr>
            <p:cNvPr id="152619" name="Rectangle 42"/>
            <p:cNvSpPr>
              <a:spLocks noChangeArrowheads="1"/>
            </p:cNvSpPr>
            <p:nvPr/>
          </p:nvSpPr>
          <p:spPr bwMode="auto">
            <a:xfrm>
              <a:off x="4608" y="86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620" name="Rectangle 43"/>
            <p:cNvSpPr>
              <a:spLocks noChangeArrowheads="1"/>
            </p:cNvSpPr>
            <p:nvPr/>
          </p:nvSpPr>
          <p:spPr bwMode="auto">
            <a:xfrm>
              <a:off x="4608" y="110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true</a:t>
              </a:r>
            </a:p>
          </p:txBody>
        </p:sp>
        <p:sp>
          <p:nvSpPr>
            <p:cNvPr id="152621" name="Rectangle 44"/>
            <p:cNvSpPr>
              <a:spLocks noChangeArrowheads="1"/>
            </p:cNvSpPr>
            <p:nvPr/>
          </p:nvSpPr>
          <p:spPr bwMode="auto">
            <a:xfrm>
              <a:off x="5040" y="624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Play</a:t>
              </a:r>
            </a:p>
          </p:txBody>
        </p:sp>
        <p:sp>
          <p:nvSpPr>
            <p:cNvPr id="152622" name="Rectangle 45"/>
            <p:cNvSpPr>
              <a:spLocks noChangeArrowheads="1"/>
            </p:cNvSpPr>
            <p:nvPr/>
          </p:nvSpPr>
          <p:spPr bwMode="auto">
            <a:xfrm>
              <a:off x="5040" y="86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</a:t>
              </a:r>
            </a:p>
          </p:txBody>
        </p:sp>
        <p:sp>
          <p:nvSpPr>
            <p:cNvPr id="152623" name="Rectangle 46"/>
            <p:cNvSpPr>
              <a:spLocks noChangeArrowheads="1"/>
            </p:cNvSpPr>
            <p:nvPr/>
          </p:nvSpPr>
          <p:spPr bwMode="auto">
            <a:xfrm>
              <a:off x="5040" y="110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</a:t>
              </a:r>
            </a:p>
          </p:txBody>
        </p:sp>
        <p:sp>
          <p:nvSpPr>
            <p:cNvPr id="152624" name="Rectangle 47"/>
            <p:cNvSpPr>
              <a:spLocks noChangeArrowheads="1"/>
            </p:cNvSpPr>
            <p:nvPr/>
          </p:nvSpPr>
          <p:spPr bwMode="auto">
            <a:xfrm>
              <a:off x="2496" y="134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3</a:t>
              </a:r>
            </a:p>
          </p:txBody>
        </p:sp>
        <p:sp>
          <p:nvSpPr>
            <p:cNvPr id="152625" name="Rectangle 48"/>
            <p:cNvSpPr>
              <a:spLocks noChangeArrowheads="1"/>
            </p:cNvSpPr>
            <p:nvPr/>
          </p:nvSpPr>
          <p:spPr bwMode="auto">
            <a:xfrm>
              <a:off x="2688" y="134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overcast</a:t>
              </a:r>
            </a:p>
          </p:txBody>
        </p:sp>
        <p:sp>
          <p:nvSpPr>
            <p:cNvPr id="152626" name="Rectangle 49"/>
            <p:cNvSpPr>
              <a:spLocks noChangeArrowheads="1"/>
            </p:cNvSpPr>
            <p:nvPr/>
          </p:nvSpPr>
          <p:spPr bwMode="auto">
            <a:xfrm>
              <a:off x="3216" y="134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hot</a:t>
              </a:r>
            </a:p>
          </p:txBody>
        </p:sp>
        <p:sp>
          <p:nvSpPr>
            <p:cNvPr id="152627" name="Rectangle 50"/>
            <p:cNvSpPr>
              <a:spLocks noChangeArrowheads="1"/>
            </p:cNvSpPr>
            <p:nvPr/>
          </p:nvSpPr>
          <p:spPr bwMode="auto">
            <a:xfrm>
              <a:off x="2496" y="158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4</a:t>
              </a:r>
            </a:p>
          </p:txBody>
        </p:sp>
        <p:sp>
          <p:nvSpPr>
            <p:cNvPr id="152628" name="Rectangle 51"/>
            <p:cNvSpPr>
              <a:spLocks noChangeArrowheads="1"/>
            </p:cNvSpPr>
            <p:nvPr/>
          </p:nvSpPr>
          <p:spPr bwMode="auto">
            <a:xfrm>
              <a:off x="2688" y="158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rainy</a:t>
              </a:r>
            </a:p>
          </p:txBody>
        </p:sp>
        <p:sp>
          <p:nvSpPr>
            <p:cNvPr id="152629" name="Rectangle 52"/>
            <p:cNvSpPr>
              <a:spLocks noChangeArrowheads="1"/>
            </p:cNvSpPr>
            <p:nvPr/>
          </p:nvSpPr>
          <p:spPr bwMode="auto">
            <a:xfrm>
              <a:off x="3216" y="158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mild</a:t>
              </a:r>
            </a:p>
          </p:txBody>
        </p:sp>
        <p:sp>
          <p:nvSpPr>
            <p:cNvPr id="152630" name="Rectangle 53"/>
            <p:cNvSpPr>
              <a:spLocks noChangeArrowheads="1"/>
            </p:cNvSpPr>
            <p:nvPr/>
          </p:nvSpPr>
          <p:spPr bwMode="auto">
            <a:xfrm>
              <a:off x="4032" y="134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high</a:t>
              </a:r>
            </a:p>
          </p:txBody>
        </p:sp>
        <p:sp>
          <p:nvSpPr>
            <p:cNvPr id="152631" name="Rectangle 54"/>
            <p:cNvSpPr>
              <a:spLocks noChangeArrowheads="1"/>
            </p:cNvSpPr>
            <p:nvPr/>
          </p:nvSpPr>
          <p:spPr bwMode="auto">
            <a:xfrm>
              <a:off x="4032" y="158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high</a:t>
              </a:r>
            </a:p>
          </p:txBody>
        </p:sp>
        <p:sp>
          <p:nvSpPr>
            <p:cNvPr id="152632" name="Rectangle 55"/>
            <p:cNvSpPr>
              <a:spLocks noChangeArrowheads="1"/>
            </p:cNvSpPr>
            <p:nvPr/>
          </p:nvSpPr>
          <p:spPr bwMode="auto">
            <a:xfrm>
              <a:off x="4608" y="134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633" name="Rectangle 56"/>
            <p:cNvSpPr>
              <a:spLocks noChangeArrowheads="1"/>
            </p:cNvSpPr>
            <p:nvPr/>
          </p:nvSpPr>
          <p:spPr bwMode="auto">
            <a:xfrm>
              <a:off x="4608" y="158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634" name="Rectangle 57"/>
            <p:cNvSpPr>
              <a:spLocks noChangeArrowheads="1"/>
            </p:cNvSpPr>
            <p:nvPr/>
          </p:nvSpPr>
          <p:spPr bwMode="auto">
            <a:xfrm>
              <a:off x="5040" y="134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635" name="Rectangle 58"/>
            <p:cNvSpPr>
              <a:spLocks noChangeArrowheads="1"/>
            </p:cNvSpPr>
            <p:nvPr/>
          </p:nvSpPr>
          <p:spPr bwMode="auto">
            <a:xfrm>
              <a:off x="5040" y="158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636" name="Rectangle 59"/>
            <p:cNvSpPr>
              <a:spLocks noChangeArrowheads="1"/>
            </p:cNvSpPr>
            <p:nvPr/>
          </p:nvSpPr>
          <p:spPr bwMode="auto">
            <a:xfrm>
              <a:off x="2496" y="182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5</a:t>
              </a:r>
            </a:p>
          </p:txBody>
        </p:sp>
        <p:sp>
          <p:nvSpPr>
            <p:cNvPr id="152637" name="Rectangle 60"/>
            <p:cNvSpPr>
              <a:spLocks noChangeArrowheads="1"/>
            </p:cNvSpPr>
            <p:nvPr/>
          </p:nvSpPr>
          <p:spPr bwMode="auto">
            <a:xfrm>
              <a:off x="2688" y="182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rainy</a:t>
              </a:r>
            </a:p>
          </p:txBody>
        </p:sp>
        <p:sp>
          <p:nvSpPr>
            <p:cNvPr id="152638" name="Rectangle 61"/>
            <p:cNvSpPr>
              <a:spLocks noChangeArrowheads="1"/>
            </p:cNvSpPr>
            <p:nvPr/>
          </p:nvSpPr>
          <p:spPr bwMode="auto">
            <a:xfrm>
              <a:off x="3216" y="182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cool</a:t>
              </a:r>
            </a:p>
          </p:txBody>
        </p:sp>
        <p:sp>
          <p:nvSpPr>
            <p:cNvPr id="152639" name="Rectangle 62"/>
            <p:cNvSpPr>
              <a:spLocks noChangeArrowheads="1"/>
            </p:cNvSpPr>
            <p:nvPr/>
          </p:nvSpPr>
          <p:spPr bwMode="auto">
            <a:xfrm>
              <a:off x="2496" y="206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6</a:t>
              </a:r>
            </a:p>
          </p:txBody>
        </p:sp>
        <p:sp>
          <p:nvSpPr>
            <p:cNvPr id="152640" name="Rectangle 63"/>
            <p:cNvSpPr>
              <a:spLocks noChangeArrowheads="1"/>
            </p:cNvSpPr>
            <p:nvPr/>
          </p:nvSpPr>
          <p:spPr bwMode="auto">
            <a:xfrm>
              <a:off x="2688" y="206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rainy</a:t>
              </a:r>
            </a:p>
          </p:txBody>
        </p:sp>
        <p:sp>
          <p:nvSpPr>
            <p:cNvPr id="152641" name="Rectangle 64"/>
            <p:cNvSpPr>
              <a:spLocks noChangeArrowheads="1"/>
            </p:cNvSpPr>
            <p:nvPr/>
          </p:nvSpPr>
          <p:spPr bwMode="auto">
            <a:xfrm>
              <a:off x="3216" y="206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cool</a:t>
              </a:r>
            </a:p>
          </p:txBody>
        </p:sp>
        <p:sp>
          <p:nvSpPr>
            <p:cNvPr id="152642" name="Rectangle 65"/>
            <p:cNvSpPr>
              <a:spLocks noChangeArrowheads="1"/>
            </p:cNvSpPr>
            <p:nvPr/>
          </p:nvSpPr>
          <p:spPr bwMode="auto">
            <a:xfrm>
              <a:off x="4032" y="182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normal</a:t>
              </a:r>
            </a:p>
          </p:txBody>
        </p:sp>
        <p:sp>
          <p:nvSpPr>
            <p:cNvPr id="152643" name="Rectangle 66"/>
            <p:cNvSpPr>
              <a:spLocks noChangeArrowheads="1"/>
            </p:cNvSpPr>
            <p:nvPr/>
          </p:nvSpPr>
          <p:spPr bwMode="auto">
            <a:xfrm>
              <a:off x="4032" y="206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normal</a:t>
              </a:r>
            </a:p>
          </p:txBody>
        </p:sp>
        <p:sp>
          <p:nvSpPr>
            <p:cNvPr id="152644" name="Rectangle 67"/>
            <p:cNvSpPr>
              <a:spLocks noChangeArrowheads="1"/>
            </p:cNvSpPr>
            <p:nvPr/>
          </p:nvSpPr>
          <p:spPr bwMode="auto">
            <a:xfrm>
              <a:off x="4608" y="182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645" name="Rectangle 68"/>
            <p:cNvSpPr>
              <a:spLocks noChangeArrowheads="1"/>
            </p:cNvSpPr>
            <p:nvPr/>
          </p:nvSpPr>
          <p:spPr bwMode="auto">
            <a:xfrm>
              <a:off x="4608" y="206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true</a:t>
              </a:r>
            </a:p>
          </p:txBody>
        </p:sp>
        <p:sp>
          <p:nvSpPr>
            <p:cNvPr id="152646" name="Rectangle 69"/>
            <p:cNvSpPr>
              <a:spLocks noChangeArrowheads="1"/>
            </p:cNvSpPr>
            <p:nvPr/>
          </p:nvSpPr>
          <p:spPr bwMode="auto">
            <a:xfrm>
              <a:off x="5040" y="182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647" name="Rectangle 70"/>
            <p:cNvSpPr>
              <a:spLocks noChangeArrowheads="1"/>
            </p:cNvSpPr>
            <p:nvPr/>
          </p:nvSpPr>
          <p:spPr bwMode="auto">
            <a:xfrm>
              <a:off x="5040" y="206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</a:t>
              </a:r>
            </a:p>
          </p:txBody>
        </p:sp>
        <p:sp>
          <p:nvSpPr>
            <p:cNvPr id="152648" name="Rectangle 71"/>
            <p:cNvSpPr>
              <a:spLocks noChangeArrowheads="1"/>
            </p:cNvSpPr>
            <p:nvPr/>
          </p:nvSpPr>
          <p:spPr bwMode="auto">
            <a:xfrm>
              <a:off x="2496" y="230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7</a:t>
              </a:r>
            </a:p>
          </p:txBody>
        </p:sp>
        <p:sp>
          <p:nvSpPr>
            <p:cNvPr id="152649" name="Rectangle 72"/>
            <p:cNvSpPr>
              <a:spLocks noChangeArrowheads="1"/>
            </p:cNvSpPr>
            <p:nvPr/>
          </p:nvSpPr>
          <p:spPr bwMode="auto">
            <a:xfrm>
              <a:off x="2688" y="230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overcast</a:t>
              </a:r>
            </a:p>
          </p:txBody>
        </p:sp>
        <p:sp>
          <p:nvSpPr>
            <p:cNvPr id="152650" name="Rectangle 73"/>
            <p:cNvSpPr>
              <a:spLocks noChangeArrowheads="1"/>
            </p:cNvSpPr>
            <p:nvPr/>
          </p:nvSpPr>
          <p:spPr bwMode="auto">
            <a:xfrm>
              <a:off x="3216" y="230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cool</a:t>
              </a:r>
            </a:p>
          </p:txBody>
        </p:sp>
        <p:sp>
          <p:nvSpPr>
            <p:cNvPr id="152651" name="Rectangle 74"/>
            <p:cNvSpPr>
              <a:spLocks noChangeArrowheads="1"/>
            </p:cNvSpPr>
            <p:nvPr/>
          </p:nvSpPr>
          <p:spPr bwMode="auto">
            <a:xfrm>
              <a:off x="2496" y="254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8</a:t>
              </a:r>
            </a:p>
          </p:txBody>
        </p:sp>
        <p:sp>
          <p:nvSpPr>
            <p:cNvPr id="152652" name="Rectangle 75"/>
            <p:cNvSpPr>
              <a:spLocks noChangeArrowheads="1"/>
            </p:cNvSpPr>
            <p:nvPr/>
          </p:nvSpPr>
          <p:spPr bwMode="auto">
            <a:xfrm>
              <a:off x="2688" y="254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sunny</a:t>
              </a:r>
            </a:p>
          </p:txBody>
        </p:sp>
        <p:sp>
          <p:nvSpPr>
            <p:cNvPr id="152653" name="Rectangle 76"/>
            <p:cNvSpPr>
              <a:spLocks noChangeArrowheads="1"/>
            </p:cNvSpPr>
            <p:nvPr/>
          </p:nvSpPr>
          <p:spPr bwMode="auto">
            <a:xfrm>
              <a:off x="3216" y="254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mild</a:t>
              </a:r>
            </a:p>
          </p:txBody>
        </p:sp>
        <p:sp>
          <p:nvSpPr>
            <p:cNvPr id="152654" name="Rectangle 77"/>
            <p:cNvSpPr>
              <a:spLocks noChangeArrowheads="1"/>
            </p:cNvSpPr>
            <p:nvPr/>
          </p:nvSpPr>
          <p:spPr bwMode="auto">
            <a:xfrm>
              <a:off x="4032" y="230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normal</a:t>
              </a:r>
            </a:p>
          </p:txBody>
        </p:sp>
        <p:sp>
          <p:nvSpPr>
            <p:cNvPr id="152655" name="Rectangle 78"/>
            <p:cNvSpPr>
              <a:spLocks noChangeArrowheads="1"/>
            </p:cNvSpPr>
            <p:nvPr/>
          </p:nvSpPr>
          <p:spPr bwMode="auto">
            <a:xfrm>
              <a:off x="4032" y="254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high</a:t>
              </a:r>
            </a:p>
          </p:txBody>
        </p:sp>
        <p:sp>
          <p:nvSpPr>
            <p:cNvPr id="152656" name="Rectangle 79"/>
            <p:cNvSpPr>
              <a:spLocks noChangeArrowheads="1"/>
            </p:cNvSpPr>
            <p:nvPr/>
          </p:nvSpPr>
          <p:spPr bwMode="auto">
            <a:xfrm>
              <a:off x="4608" y="230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true</a:t>
              </a:r>
            </a:p>
          </p:txBody>
        </p:sp>
        <p:sp>
          <p:nvSpPr>
            <p:cNvPr id="152657" name="Rectangle 80"/>
            <p:cNvSpPr>
              <a:spLocks noChangeArrowheads="1"/>
            </p:cNvSpPr>
            <p:nvPr/>
          </p:nvSpPr>
          <p:spPr bwMode="auto">
            <a:xfrm>
              <a:off x="4608" y="254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658" name="Rectangle 81"/>
            <p:cNvSpPr>
              <a:spLocks noChangeArrowheads="1"/>
            </p:cNvSpPr>
            <p:nvPr/>
          </p:nvSpPr>
          <p:spPr bwMode="auto">
            <a:xfrm>
              <a:off x="5040" y="230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659" name="Rectangle 82"/>
            <p:cNvSpPr>
              <a:spLocks noChangeArrowheads="1"/>
            </p:cNvSpPr>
            <p:nvPr/>
          </p:nvSpPr>
          <p:spPr bwMode="auto">
            <a:xfrm>
              <a:off x="5040" y="254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</a:t>
              </a:r>
            </a:p>
          </p:txBody>
        </p:sp>
        <p:sp>
          <p:nvSpPr>
            <p:cNvPr id="152660" name="Rectangle 83"/>
            <p:cNvSpPr>
              <a:spLocks noChangeArrowheads="1"/>
            </p:cNvSpPr>
            <p:nvPr/>
          </p:nvSpPr>
          <p:spPr bwMode="auto">
            <a:xfrm>
              <a:off x="2496" y="374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13</a:t>
              </a:r>
            </a:p>
          </p:txBody>
        </p:sp>
        <p:sp>
          <p:nvSpPr>
            <p:cNvPr id="152661" name="Rectangle 84"/>
            <p:cNvSpPr>
              <a:spLocks noChangeArrowheads="1"/>
            </p:cNvSpPr>
            <p:nvPr/>
          </p:nvSpPr>
          <p:spPr bwMode="auto">
            <a:xfrm>
              <a:off x="2688" y="374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overcast</a:t>
              </a:r>
            </a:p>
          </p:txBody>
        </p:sp>
        <p:sp>
          <p:nvSpPr>
            <p:cNvPr id="152662" name="Rectangle 85"/>
            <p:cNvSpPr>
              <a:spLocks noChangeArrowheads="1"/>
            </p:cNvSpPr>
            <p:nvPr/>
          </p:nvSpPr>
          <p:spPr bwMode="auto">
            <a:xfrm>
              <a:off x="3216" y="374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hot</a:t>
              </a:r>
            </a:p>
          </p:txBody>
        </p:sp>
        <p:sp>
          <p:nvSpPr>
            <p:cNvPr id="152663" name="Rectangle 86"/>
            <p:cNvSpPr>
              <a:spLocks noChangeArrowheads="1"/>
            </p:cNvSpPr>
            <p:nvPr/>
          </p:nvSpPr>
          <p:spPr bwMode="auto">
            <a:xfrm>
              <a:off x="2496" y="3984"/>
              <a:ext cx="19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14</a:t>
              </a:r>
            </a:p>
          </p:txBody>
        </p:sp>
        <p:sp>
          <p:nvSpPr>
            <p:cNvPr id="152664" name="Rectangle 87"/>
            <p:cNvSpPr>
              <a:spLocks noChangeArrowheads="1"/>
            </p:cNvSpPr>
            <p:nvPr/>
          </p:nvSpPr>
          <p:spPr bwMode="auto">
            <a:xfrm>
              <a:off x="2688" y="3984"/>
              <a:ext cx="52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rainy</a:t>
              </a:r>
            </a:p>
          </p:txBody>
        </p:sp>
        <p:sp>
          <p:nvSpPr>
            <p:cNvPr id="152665" name="Rectangle 88"/>
            <p:cNvSpPr>
              <a:spLocks noChangeArrowheads="1"/>
            </p:cNvSpPr>
            <p:nvPr/>
          </p:nvSpPr>
          <p:spPr bwMode="auto">
            <a:xfrm>
              <a:off x="3216" y="3984"/>
              <a:ext cx="81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mild</a:t>
              </a:r>
            </a:p>
          </p:txBody>
        </p:sp>
        <p:sp>
          <p:nvSpPr>
            <p:cNvPr id="152666" name="Rectangle 89"/>
            <p:cNvSpPr>
              <a:spLocks noChangeArrowheads="1"/>
            </p:cNvSpPr>
            <p:nvPr/>
          </p:nvSpPr>
          <p:spPr bwMode="auto">
            <a:xfrm>
              <a:off x="4032" y="374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normal</a:t>
              </a:r>
            </a:p>
          </p:txBody>
        </p:sp>
        <p:sp>
          <p:nvSpPr>
            <p:cNvPr id="152667" name="Rectangle 90"/>
            <p:cNvSpPr>
              <a:spLocks noChangeArrowheads="1"/>
            </p:cNvSpPr>
            <p:nvPr/>
          </p:nvSpPr>
          <p:spPr bwMode="auto">
            <a:xfrm>
              <a:off x="4032" y="3984"/>
              <a:ext cx="576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high</a:t>
              </a:r>
            </a:p>
          </p:txBody>
        </p:sp>
        <p:sp>
          <p:nvSpPr>
            <p:cNvPr id="152668" name="Rectangle 91"/>
            <p:cNvSpPr>
              <a:spLocks noChangeArrowheads="1"/>
            </p:cNvSpPr>
            <p:nvPr/>
          </p:nvSpPr>
          <p:spPr bwMode="auto">
            <a:xfrm>
              <a:off x="4608" y="374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false</a:t>
              </a:r>
            </a:p>
          </p:txBody>
        </p:sp>
        <p:sp>
          <p:nvSpPr>
            <p:cNvPr id="152669" name="Rectangle 92"/>
            <p:cNvSpPr>
              <a:spLocks noChangeArrowheads="1"/>
            </p:cNvSpPr>
            <p:nvPr/>
          </p:nvSpPr>
          <p:spPr bwMode="auto">
            <a:xfrm>
              <a:off x="4608" y="3984"/>
              <a:ext cx="384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true</a:t>
              </a:r>
            </a:p>
          </p:txBody>
        </p:sp>
        <p:sp>
          <p:nvSpPr>
            <p:cNvPr id="152670" name="Rectangle 93"/>
            <p:cNvSpPr>
              <a:spLocks noChangeArrowheads="1"/>
            </p:cNvSpPr>
            <p:nvPr/>
          </p:nvSpPr>
          <p:spPr bwMode="auto">
            <a:xfrm>
              <a:off x="5040" y="3744"/>
              <a:ext cx="288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yes</a:t>
              </a:r>
            </a:p>
          </p:txBody>
        </p:sp>
        <p:sp>
          <p:nvSpPr>
            <p:cNvPr id="152671" name="Rectangle 94"/>
            <p:cNvSpPr>
              <a:spLocks noChangeArrowheads="1"/>
            </p:cNvSpPr>
            <p:nvPr/>
          </p:nvSpPr>
          <p:spPr bwMode="auto">
            <a:xfrm>
              <a:off x="5040" y="3984"/>
              <a:ext cx="288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ZapfDingbats" pitchFamily="82" charset="2"/>
                <a:defRPr sz="9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r>
                <a:rPr lang="el-GR" altLang="fr-FR" sz="1400"/>
                <a:t>no</a:t>
              </a: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56E79F50-2CBE-4E6E-8DD9-E03FDC1AA9F7}" type="slidenum">
              <a:rPr lang="fr-FR" altLang="fr-FR" sz="1200" smtClean="0">
                <a:solidFill>
                  <a:schemeClr val="tx2"/>
                </a:solidFill>
              </a:rPr>
              <a:pPr/>
              <a:t>79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928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029200"/>
          </a:xfrm>
        </p:spPr>
        <p:txBody>
          <a:bodyPr/>
          <a:lstStyle/>
          <a:p>
            <a:pPr marL="0" indent="0" algn="l">
              <a:lnSpc>
                <a:spcPct val="120000"/>
              </a:lnSpc>
            </a:pPr>
            <a:r>
              <a:rPr lang="fr-FR" altLang="fr-FR" dirty="0"/>
              <a:t>Denis, François et </a:t>
            </a:r>
            <a:r>
              <a:rPr lang="fr-FR" altLang="fr-FR" dirty="0" err="1"/>
              <a:t>Gilleron</a:t>
            </a:r>
            <a:r>
              <a:rPr lang="fr-FR" altLang="fr-FR" dirty="0"/>
              <a:t>, Rémi.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r-FR" altLang="fr-FR" dirty="0"/>
              <a:t> http://www.grappa.univ-lille3.fr/polys/apprentissage/index.html.</a:t>
            </a:r>
          </a:p>
          <a:p>
            <a:pPr marL="0" indent="0" algn="l">
              <a:lnSpc>
                <a:spcPct val="120000"/>
              </a:lnSpc>
              <a:buNone/>
            </a:pPr>
            <a:endParaRPr lang="fr-FR" altLang="fr-FR" dirty="0"/>
          </a:p>
          <a:p>
            <a:pPr marL="0" indent="0" algn="l">
              <a:lnSpc>
                <a:spcPct val="120000"/>
              </a:lnSpc>
            </a:pPr>
            <a:r>
              <a:rPr lang="fr-FR" altLang="fr-FR" dirty="0" err="1"/>
              <a:t>Tommassi</a:t>
            </a:r>
            <a:r>
              <a:rPr lang="fr-FR" altLang="fr-FR" dirty="0"/>
              <a:t>, Marc et </a:t>
            </a:r>
            <a:r>
              <a:rPr lang="fr-FR" altLang="fr-FR" dirty="0" err="1"/>
              <a:t>Gilleron</a:t>
            </a:r>
            <a:r>
              <a:rPr lang="fr-FR" altLang="fr-FR" dirty="0"/>
              <a:t>, Rémi.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r-FR" altLang="fr-FR" dirty="0"/>
              <a:t>http://www.grappa.univ-lille3.fr/polys/fouille/index.html.</a:t>
            </a:r>
          </a:p>
          <a:p>
            <a:pPr marL="0" indent="0" algn="l">
              <a:lnSpc>
                <a:spcPct val="120000"/>
              </a:lnSpc>
            </a:pPr>
            <a:endParaRPr lang="fr-FR" altLang="fr-FR" dirty="0"/>
          </a:p>
        </p:txBody>
      </p:sp>
      <p:sp>
        <p:nvSpPr>
          <p:cNvPr id="2928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Sources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42C2AEAF-C302-4BB4-AC98-C2F1755DC75E}" type="slidenum">
              <a:rPr lang="fr-FR" altLang="fr-FR" sz="1200" smtClean="0">
                <a:solidFill>
                  <a:schemeClr val="tx2"/>
                </a:solidFill>
              </a:rPr>
              <a:pPr/>
              <a:t>8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045840"/>
            <a:ext cx="8839200" cy="3967336"/>
          </a:xfrm>
        </p:spPr>
        <p:txBody>
          <a:bodyPr/>
          <a:lstStyle/>
          <a:p>
            <a:pPr algn="l"/>
            <a:r>
              <a:rPr lang="fr-FR" altLang="fr-FR" sz="1800" b="0" dirty="0"/>
              <a:t>Mercredi 17 mai 2017 - 9h/12h</a:t>
            </a:r>
            <a:br>
              <a:rPr lang="fr-FR" altLang="fr-FR" sz="1800" b="0" dirty="0"/>
            </a:br>
            <a:r>
              <a:rPr lang="fr-FR" altLang="fr-FR" sz="1800" b="0" dirty="0"/>
              <a:t>	Introduction</a:t>
            </a:r>
            <a:br>
              <a:rPr lang="fr-FR" altLang="fr-FR" sz="1800" b="0" dirty="0"/>
            </a:br>
            <a:r>
              <a:rPr lang="fr-FR" altLang="fr-FR" sz="1800" b="0" dirty="0"/>
              <a:t>	</a:t>
            </a:r>
            <a:r>
              <a:rPr lang="fr-FR" altLang="fr-FR" sz="1800" u="sng" dirty="0"/>
              <a:t>Fondements</a:t>
            </a:r>
            <a:br>
              <a:rPr lang="fr-FR" altLang="fr-FR" sz="1800" b="0" dirty="0"/>
            </a:br>
            <a:r>
              <a:rPr lang="fr-FR" altLang="fr-FR" sz="1800" b="0" dirty="0"/>
              <a:t>	Classification supervisée</a:t>
            </a:r>
            <a:br>
              <a:rPr lang="fr-FR" altLang="fr-FR" sz="1800" b="0" dirty="0"/>
            </a:br>
            <a:r>
              <a:rPr lang="fr-FR" altLang="fr-FR" sz="1800" b="0" dirty="0"/>
              <a:t>		k plus proches voisins</a:t>
            </a:r>
            <a:br>
              <a:rPr lang="fr-FR" altLang="fr-FR" sz="1800" b="0" dirty="0"/>
            </a:br>
            <a:r>
              <a:rPr lang="fr-FR" altLang="fr-FR" sz="1800" b="0" dirty="0"/>
              <a:t>		Arbre de décision</a:t>
            </a:r>
            <a:br>
              <a:rPr lang="fr-FR" altLang="fr-FR" sz="1800" b="0" dirty="0"/>
            </a:br>
            <a:r>
              <a:rPr lang="fr-FR" altLang="fr-FR" sz="1800" b="0" dirty="0"/>
              <a:t>		</a:t>
            </a:r>
            <a:r>
              <a:rPr lang="fr-FR" altLang="fr-FR" sz="1800" b="0" dirty="0" err="1"/>
              <a:t>Naive</a:t>
            </a:r>
            <a:r>
              <a:rPr lang="fr-FR" altLang="fr-FR" sz="1800" b="0" dirty="0"/>
              <a:t> Bayes</a:t>
            </a:r>
            <a:br>
              <a:rPr lang="fr-FR" altLang="fr-FR" sz="1800" b="0" dirty="0"/>
            </a:br>
            <a:r>
              <a:rPr lang="fr-FR" altLang="fr-FR" sz="1800" b="0" dirty="0"/>
              <a:t>		SVM</a:t>
            </a:r>
            <a:br>
              <a:rPr lang="fr-FR" altLang="fr-FR" sz="1800" b="0" dirty="0"/>
            </a:br>
            <a:br>
              <a:rPr lang="fr-FR" altLang="fr-FR" sz="1800" b="0" dirty="0"/>
            </a:br>
            <a:r>
              <a:rPr lang="fr-FR" altLang="fr-FR" sz="1800" b="0" dirty="0"/>
              <a:t>Mercredi 17 mai 2017 - 14h/17h</a:t>
            </a:r>
            <a:br>
              <a:rPr lang="fr-FR" altLang="fr-FR" sz="1800" b="0" dirty="0"/>
            </a:br>
            <a:r>
              <a:rPr lang="fr-FR" altLang="fr-FR" sz="1800" b="0" dirty="0"/>
              <a:t>	</a:t>
            </a:r>
            <a:r>
              <a:rPr lang="fr-FR" altLang="fr-FR" sz="1800" b="0" dirty="0" err="1"/>
              <a:t>Sparse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Methods</a:t>
            </a:r>
            <a:br>
              <a:rPr lang="fr-FR" altLang="fr-FR" sz="1800" b="0" dirty="0"/>
            </a:br>
            <a:r>
              <a:rPr lang="fr-FR" altLang="fr-FR" sz="1800" b="0" dirty="0"/>
              <a:t> </a:t>
            </a:r>
            <a:br>
              <a:rPr lang="fr-FR" altLang="fr-FR" sz="1800" b="0" dirty="0"/>
            </a:br>
            <a:r>
              <a:rPr lang="fr-FR" altLang="fr-FR" sz="1800" b="0" dirty="0"/>
              <a:t>Vendredi 15 septembre 2017 - 9h/12h</a:t>
            </a:r>
            <a:br>
              <a:rPr lang="fr-FR" altLang="fr-FR" sz="1800" b="0" dirty="0"/>
            </a:br>
            <a:r>
              <a:rPr lang="fr-FR" altLang="fr-FR" sz="1800" b="0" dirty="0"/>
              <a:t>	Classification non supervisée</a:t>
            </a:r>
            <a:br>
              <a:rPr lang="fr-FR" altLang="fr-FR" sz="1800" b="0" dirty="0"/>
            </a:br>
            <a:endParaRPr lang="fr-FR" altLang="fr-FR" sz="1800" b="0" dirty="0"/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>
            <a:off x="304800" y="7620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>
            <a:off x="4508393" y="1808623"/>
            <a:ext cx="0" cy="1224136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0" y="2024647"/>
            <a:ext cx="2396810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Illustration</a:t>
            </a:r>
          </a:p>
          <a:p>
            <a:pPr algn="l"/>
            <a:r>
              <a:rPr lang="fr-FR" sz="1400" dirty="0"/>
              <a:t>- Logiciel </a:t>
            </a:r>
            <a:r>
              <a:rPr lang="fr-FR" sz="1400" dirty="0" err="1"/>
              <a:t>Weka</a:t>
            </a:r>
            <a:endParaRPr lang="fr-FR" sz="1400" dirty="0"/>
          </a:p>
          <a:p>
            <a:pPr algn="l"/>
            <a:r>
              <a:rPr lang="fr-FR" sz="1400" dirty="0"/>
              <a:t>- Base de données Diabète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buSzTx/>
              <a:buFontTx/>
            </a:pPr>
            <a:r>
              <a:rPr lang="fr-FR" altLang="fr-FR" dirty="0"/>
              <a:t>Initiation à l'apprentissage Artificiel (Machine Learning)</a:t>
            </a:r>
            <a:br>
              <a:rPr lang="fr-FR" altLang="fr-FR" dirty="0"/>
            </a:br>
            <a:r>
              <a:rPr lang="fr-FR" altLang="fr-FR" dirty="0"/>
              <a:t>Partie 1 : Fondements et Méthodes</a:t>
            </a:r>
            <a:endParaRPr lang="fr-FR" altLang="fr-FR" kern="0" dirty="0"/>
          </a:p>
        </p:txBody>
      </p:sp>
      <p:sp>
        <p:nvSpPr>
          <p:cNvPr id="12" name="Rectangle 1029"/>
          <p:cNvSpPr>
            <a:spLocks noChangeArrowheads="1"/>
          </p:cNvSpPr>
          <p:nvPr/>
        </p:nvSpPr>
        <p:spPr bwMode="auto">
          <a:xfrm>
            <a:off x="304800" y="5029200"/>
            <a:ext cx="8458200" cy="76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" y="5498983"/>
            <a:ext cx="1981302" cy="1212912"/>
          </a:xfrm>
          <a:prstGeom prst="rect">
            <a:avLst/>
          </a:prstGeom>
        </p:spPr>
      </p:pic>
      <p:pic>
        <p:nvPicPr>
          <p:cNvPr id="14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78" y="5680990"/>
            <a:ext cx="1291616" cy="8488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2599824" y="4509120"/>
            <a:ext cx="63803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Mines Alès – </a:t>
            </a:r>
            <a:r>
              <a:rPr lang="fr-FR" altLang="fr-FR" sz="1800" dirty="0" err="1"/>
              <a:t>EuroMov</a:t>
            </a:r>
            <a:r>
              <a:rPr lang="fr-FR" altLang="fr-FR" sz="1800" dirty="0"/>
              <a:t> - Axe </a:t>
            </a:r>
            <a:r>
              <a:rPr lang="fr-FR" altLang="fr-FR" sz="1800" dirty="0" err="1"/>
              <a:t>Biomedical</a:t>
            </a:r>
            <a:r>
              <a:rPr lang="fr-FR" altLang="fr-FR" sz="1800" dirty="0"/>
              <a:t> Signal </a:t>
            </a:r>
            <a:r>
              <a:rPr lang="fr-FR" altLang="fr-FR" sz="1800" dirty="0" err="1"/>
              <a:t>Processing</a:t>
            </a:r>
            <a:r>
              <a:rPr lang="fr-FR" altLang="fr-FR" sz="1800" dirty="0"/>
              <a:t> 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Stefan </a:t>
            </a:r>
            <a:r>
              <a:rPr lang="fr-FR" altLang="fr-FR" sz="1800" dirty="0" err="1"/>
              <a:t>Janaqi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Vincent </a:t>
            </a:r>
            <a:r>
              <a:rPr lang="fr-FR" altLang="fr-FR" sz="1800" dirty="0" err="1"/>
              <a:t>Derozier</a:t>
            </a:r>
            <a:endParaRPr lang="fr-FR" altLang="fr-FR" sz="1800" dirty="0"/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Pierre Jean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Gérard Dray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prenom.nom@mines-ales.fr</a:t>
            </a:r>
          </a:p>
        </p:txBody>
      </p:sp>
    </p:spTree>
    <p:extLst>
      <p:ext uri="{BB962C8B-B14F-4D97-AF65-F5344CB8AC3E}">
        <p14:creationId xmlns:p14="http://schemas.microsoft.com/office/powerpoint/2010/main" val="2473364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56E79F50-2CBE-4E6E-8DD9-E03FDC1AA9F7}" type="slidenum">
              <a:rPr lang="fr-FR" altLang="fr-FR" sz="1200" smtClean="0">
                <a:solidFill>
                  <a:schemeClr val="tx2"/>
                </a:solidFill>
              </a:rPr>
              <a:pPr/>
              <a:t>80</a:t>
            </a:fld>
            <a:endParaRPr lang="fr-FR" altLang="fr-FR" sz="1200">
              <a:solidFill>
                <a:schemeClr val="tx2"/>
              </a:solidFill>
            </a:endParaRPr>
          </a:p>
        </p:txBody>
      </p:sp>
      <p:sp>
        <p:nvSpPr>
          <p:cNvPr id="2928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029200"/>
          </a:xfrm>
        </p:spPr>
        <p:txBody>
          <a:bodyPr/>
          <a:lstStyle/>
          <a:p>
            <a:pPr marL="0" indent="0" algn="l">
              <a:lnSpc>
                <a:spcPct val="120000"/>
              </a:lnSpc>
            </a:pPr>
            <a:r>
              <a:rPr lang="fr-FR" altLang="fr-FR" sz="1400" dirty="0"/>
              <a:t>Statistiques et analyses de données</a:t>
            </a:r>
          </a:p>
          <a:p>
            <a:pPr marL="384175" lvl="1" indent="0" algn="l">
              <a:lnSpc>
                <a:spcPct val="120000"/>
              </a:lnSpc>
            </a:pPr>
            <a:r>
              <a:rPr lang="fr-FR" altLang="fr-FR" sz="1400" dirty="0"/>
              <a:t>« Probabilité, analyse des données et statistique », G. </a:t>
            </a:r>
            <a:r>
              <a:rPr lang="fr-FR" altLang="fr-FR" sz="1400" dirty="0" err="1"/>
              <a:t>Saporta</a:t>
            </a:r>
            <a:r>
              <a:rPr lang="fr-FR" altLang="fr-FR" sz="1400" dirty="0"/>
              <a:t>, éditions </a:t>
            </a:r>
            <a:r>
              <a:rPr lang="fr-FR" altLang="fr-FR" sz="1400" dirty="0" err="1"/>
              <a:t>Technip</a:t>
            </a:r>
            <a:endParaRPr lang="fr-FR" altLang="fr-FR" sz="1400" dirty="0"/>
          </a:p>
          <a:p>
            <a:pPr marL="384175" lvl="1" indent="0" algn="l">
              <a:lnSpc>
                <a:spcPct val="120000"/>
              </a:lnSpc>
            </a:pPr>
            <a:r>
              <a:rPr lang="fr-FR" altLang="fr-FR" sz="1400" dirty="0"/>
              <a:t>« Analyse des données », M. </a:t>
            </a:r>
            <a:r>
              <a:rPr lang="fr-FR" altLang="fr-FR" sz="1400" dirty="0" err="1"/>
              <a:t>Volle</a:t>
            </a:r>
            <a:r>
              <a:rPr lang="fr-FR" altLang="fr-FR" sz="1400" dirty="0"/>
              <a:t>, </a:t>
            </a:r>
            <a:r>
              <a:rPr lang="fr-FR" altLang="fr-FR" sz="1400" dirty="0" err="1"/>
              <a:t>Economica</a:t>
            </a:r>
            <a:endParaRPr lang="fr-FR" altLang="fr-FR" sz="1400" dirty="0"/>
          </a:p>
          <a:p>
            <a:pPr marL="384175" lvl="1" indent="0" algn="l">
              <a:lnSpc>
                <a:spcPct val="120000"/>
              </a:lnSpc>
            </a:pPr>
            <a:r>
              <a:rPr lang="fr-FR" altLang="fr-FR" sz="1400" dirty="0"/>
              <a:t>« Le data </a:t>
            </a:r>
            <a:r>
              <a:rPr lang="fr-FR" altLang="fr-FR" sz="1400" dirty="0" err="1"/>
              <a:t>mining</a:t>
            </a:r>
            <a:r>
              <a:rPr lang="fr-FR" altLang="fr-FR" sz="1400" dirty="0"/>
              <a:t> », René </a:t>
            </a:r>
            <a:r>
              <a:rPr lang="fr-FR" altLang="fr-FR" sz="1400" dirty="0" err="1"/>
              <a:t>Lefébure</a:t>
            </a:r>
            <a:r>
              <a:rPr lang="fr-FR" altLang="fr-FR" sz="1400" dirty="0"/>
              <a:t> et Gilles Venturi, </a:t>
            </a:r>
            <a:r>
              <a:rPr lang="fr-FR" altLang="fr-FR" sz="1400" dirty="0" err="1"/>
              <a:t>Eurolles</a:t>
            </a:r>
            <a:endParaRPr lang="fr-FR" altLang="fr-FR" sz="1400" dirty="0"/>
          </a:p>
          <a:p>
            <a:pPr marL="384175" lvl="1" indent="0" algn="l">
              <a:lnSpc>
                <a:spcPct val="120000"/>
              </a:lnSpc>
            </a:pPr>
            <a:r>
              <a:rPr lang="fr-FR" altLang="fr-FR" sz="1400" dirty="0"/>
              <a:t> </a:t>
            </a:r>
            <a:r>
              <a:rPr lang="fr-FR" altLang="fr-FR" sz="1400" dirty="0" err="1"/>
              <a:t>Cornuéjols</a:t>
            </a:r>
            <a:r>
              <a:rPr lang="fr-FR" altLang="fr-FR" sz="1400" dirty="0"/>
              <a:t> A. &amp; </a:t>
            </a:r>
            <a:r>
              <a:rPr lang="fr-FR" altLang="fr-FR" sz="1400" dirty="0" err="1"/>
              <a:t>Miclet</a:t>
            </a:r>
            <a:r>
              <a:rPr lang="fr-FR" altLang="fr-FR" sz="1400" dirty="0"/>
              <a:t> L. (2010) Apprentissage artificiel Concepts et algorithmes. - Editeur : Eyrolles - Collection : Algorithmes - Nombre de pages : 804 pages - Date de parution : 03/06/2010 (2e édition) - EAN13 : 9782212124712</a:t>
            </a:r>
          </a:p>
        </p:txBody>
      </p:sp>
      <p:sp>
        <p:nvSpPr>
          <p:cNvPr id="2928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Bibliographie</a:t>
            </a:r>
          </a:p>
        </p:txBody>
      </p:sp>
    </p:spTree>
    <p:extLst>
      <p:ext uri="{BB962C8B-B14F-4D97-AF65-F5344CB8AC3E}">
        <p14:creationId xmlns:p14="http://schemas.microsoft.com/office/powerpoint/2010/main" val="1055370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Machine Learning</a:t>
            </a:r>
            <a:br>
              <a:rPr lang="en-US" altLang="fr-FR" dirty="0"/>
            </a:br>
            <a:r>
              <a:rPr lang="en-US" altLang="fr-FR" dirty="0"/>
              <a:t>Knowledge Discovery from Data - Data Mining</a:t>
            </a:r>
            <a:endParaRPr lang="fr-FR" alt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1600" b="1" dirty="0"/>
              <a:t>Fouille de données (Data Mining) ou Extraction de connaissances à partir des données (</a:t>
            </a:r>
            <a:r>
              <a:rPr lang="fr-FR" sz="1600" b="1" dirty="0" err="1"/>
              <a:t>Knowledge</a:t>
            </a:r>
            <a:r>
              <a:rPr lang="fr-FR" sz="1600" b="1" dirty="0"/>
              <a:t> </a:t>
            </a:r>
            <a:r>
              <a:rPr lang="fr-FR" sz="1600" b="1" dirty="0" err="1"/>
              <a:t>Discovery</a:t>
            </a:r>
            <a:r>
              <a:rPr lang="fr-FR" sz="1600" b="1" dirty="0"/>
              <a:t> in Data)</a:t>
            </a:r>
            <a:endParaRPr lang="fr-FR" sz="1600" dirty="0"/>
          </a:p>
          <a:p>
            <a:pPr marL="603250" lvl="2" indent="0">
              <a:buNone/>
            </a:pPr>
            <a:r>
              <a:rPr lang="fr-FR" sz="1600" dirty="0"/>
              <a:t>La fouille de données prend en charge le processus complet d’extraction de connaissances : stockage dans une base de données, sélection des données à étudier, si nécessaire : nettoyage des données, puis utilisation de méthodes d’apprentissage artificiel afin de proposer des modèles à l’utilisateur, et enfin validation des modèles proposés.</a:t>
            </a:r>
          </a:p>
          <a:p>
            <a:pPr marL="603250" lvl="2" indent="0">
              <a:buNone/>
            </a:pPr>
            <a:endParaRPr lang="fr-FR" sz="1600" dirty="0"/>
          </a:p>
          <a:p>
            <a:pPr marL="603250" lvl="2" indent="0">
              <a:buNone/>
            </a:pPr>
            <a:endParaRPr lang="fr-FR" sz="1600" dirty="0"/>
          </a:p>
          <a:p>
            <a:pPr lvl="0"/>
            <a:r>
              <a:rPr lang="fr-FR" sz="1600" b="1" dirty="0"/>
              <a:t>Apprentissage artificiel (Machine Learning)</a:t>
            </a:r>
            <a:endParaRPr lang="fr-FR" sz="1600" dirty="0"/>
          </a:p>
          <a:p>
            <a:pPr marL="603250" lvl="2" indent="0">
              <a:buNone/>
            </a:pPr>
            <a:r>
              <a:rPr lang="fr-FR" sz="1600" dirty="0"/>
              <a:t>Cette notion englobe toute méthode permettant de construire un modèle de la réalité à partir de données.</a:t>
            </a:r>
          </a:p>
          <a:p>
            <a:pPr marL="603250" lvl="2" indent="0">
              <a:buNone/>
            </a:pPr>
            <a:endParaRPr lang="fr-FR" sz="1600" dirty="0"/>
          </a:p>
          <a:p>
            <a:pPr marL="603250" lvl="2" indent="0">
              <a:buNone/>
            </a:pPr>
            <a:endParaRPr lang="fr-FR" sz="1600" dirty="0"/>
          </a:p>
          <a:p>
            <a:endParaRPr lang="fr-FR" sz="1800" dirty="0"/>
          </a:p>
          <a:p>
            <a:pPr marL="192087" indent="0">
              <a:buNone/>
            </a:pPr>
            <a:r>
              <a:rPr lang="fr-FR" sz="1000" i="1" dirty="0">
                <a:solidFill>
                  <a:schemeClr val="tx1"/>
                </a:solidFill>
              </a:rPr>
              <a:t>2010 Antoine </a:t>
            </a:r>
            <a:r>
              <a:rPr lang="fr-FR" sz="1000" i="1" dirty="0" err="1">
                <a:solidFill>
                  <a:schemeClr val="tx1"/>
                </a:solidFill>
              </a:rPr>
              <a:t>Cornuéjols</a:t>
            </a:r>
            <a:r>
              <a:rPr lang="fr-FR" sz="1000" i="1" dirty="0">
                <a:solidFill>
                  <a:schemeClr val="tx1"/>
                </a:solidFill>
              </a:rPr>
              <a:t> et Laurent </a:t>
            </a:r>
            <a:r>
              <a:rPr lang="fr-FR" sz="1000" i="1" dirty="0" err="1">
                <a:solidFill>
                  <a:schemeClr val="tx1"/>
                </a:solidFill>
              </a:rPr>
              <a:t>Miclet</a:t>
            </a:r>
            <a:r>
              <a:rPr lang="fr-FR" sz="1000" i="1" dirty="0">
                <a:solidFill>
                  <a:schemeClr val="tx1"/>
                </a:solidFill>
              </a:rPr>
              <a:t> : « Apprentissage Artificiel : Concepts et Algorithmes »</a:t>
            </a:r>
            <a:endParaRPr lang="fr-FR" sz="1000" dirty="0"/>
          </a:p>
          <a:p>
            <a:endParaRPr lang="fr-FR" sz="1800" dirty="0"/>
          </a:p>
        </p:txBody>
      </p:sp>
      <p:sp>
        <p:nvSpPr>
          <p:cNvPr id="266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ZapfDingbats" pitchFamily="82" charset="2"/>
              <a:defRPr sz="9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fld id="{9355926A-78A9-4FE2-9555-5ABFAA15AC0D}" type="slidenum">
              <a:rPr lang="fr-FR" altLang="fr-FR" sz="1200" smtClean="0">
                <a:solidFill>
                  <a:schemeClr val="tx2"/>
                </a:solidFill>
              </a:rPr>
              <a:pPr/>
              <a:t>9</a:t>
            </a:fld>
            <a:endParaRPr lang="fr-FR" altLang="fr-FR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58914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">
      <a:dk1>
        <a:srgbClr val="000000"/>
      </a:dk1>
      <a:lt1>
        <a:srgbClr val="CCFF99"/>
      </a:lt1>
      <a:dk2>
        <a:srgbClr val="008000"/>
      </a:dk2>
      <a:lt2>
        <a:srgbClr val="808080"/>
      </a:lt2>
      <a:accent1>
        <a:srgbClr val="00CC99"/>
      </a:accent1>
      <a:accent2>
        <a:srgbClr val="3333CC"/>
      </a:accent2>
      <a:accent3>
        <a:srgbClr val="E2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.po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ZapfDingbats" pitchFamily="82" charset="2"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ZapfDingbats" pitchFamily="82" charset="2"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Nouvelle pré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Office\Modèles\Nouvelle présentation.pot</Template>
  <TotalTime>17357</TotalTime>
  <Words>4075</Words>
  <Application>Microsoft Office PowerPoint</Application>
  <PresentationFormat>Affichage à l'écran (4:3)</PresentationFormat>
  <Paragraphs>1473</Paragraphs>
  <Slides>80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80</vt:i4>
      </vt:variant>
    </vt:vector>
  </HeadingPairs>
  <TitlesOfParts>
    <vt:vector size="92" baseType="lpstr">
      <vt:lpstr>Calibri</vt:lpstr>
      <vt:lpstr>Comic Sans MS</vt:lpstr>
      <vt:lpstr>Courier</vt:lpstr>
      <vt:lpstr>Courier New</vt:lpstr>
      <vt:lpstr>Symbol</vt:lpstr>
      <vt:lpstr>Times New Roman</vt:lpstr>
      <vt:lpstr>ZapfDingbats</vt:lpstr>
      <vt:lpstr>Nouvelle présentation</vt:lpstr>
      <vt:lpstr>Clip</vt:lpstr>
      <vt:lpstr>Equation</vt:lpstr>
      <vt:lpstr>Feuille de calcul</vt:lpstr>
      <vt:lpstr>MathType 6.0 Equation</vt:lpstr>
      <vt:lpstr>Mercredi 17 mai 2017 - 9h/12h et 14h/17h Initiation à l'apprentissage Artificiel (Machine Learning) Partie 1 : Fondements et Méthodes  Vendredi 15 septembre 2017 - 9h/12h et 14h/17h Initiation à l'apprentissage Artificiel (Machine Learning) Partie 2 : Applications et Mise en pratique  Vendredi 13 octobre 2017 - 9h/12h et 14h/17h Initiation aux langages R et Python</vt:lpstr>
      <vt:lpstr>Mercredi 17 mai 2017 - 9h/12h  Introduction  Fondements  Classification supervisée   k plus proches voisins   Arbre de décision   Naive Bayes   SVM  Mercredi 17 mai 2017 - 14h/17h  Sparse Methods   Vendredi 15 septembre 2017 - 9h/12h  Classification non supervisée </vt:lpstr>
      <vt:lpstr>Mercredi 17 mai 2017 - 9h/12h  Introduction  Fondements  Classification supervisée   k plus proches voisins   Arbre de décision   Naive Bayes   SVM  Mercredi 17 mai 2017 - 14h/17h  Sparse Methods   Vendredi 15 septembre 2017 - 9h/12h  Classification non supervisée </vt:lpstr>
      <vt:lpstr>Objectifs</vt:lpstr>
      <vt:lpstr>Une histoire ancienne</vt:lpstr>
      <vt:lpstr>Une histoire ancienne</vt:lpstr>
      <vt:lpstr>1998 : Une légende urbaine ?</vt:lpstr>
      <vt:lpstr>Mercredi 17 mai 2017 - 9h/12h  Introduction  Fondements  Classification supervisée   k plus proches voisins   Arbre de décision   Naive Bayes   SVM  Mercredi 17 mai 2017 - 14h/17h  Sparse Methods   Vendredi 15 septembre 2017 - 9h/12h  Classification non supervisée </vt:lpstr>
      <vt:lpstr>Machine Learning Knowledge Discovery from Data - Data Mining</vt:lpstr>
      <vt:lpstr>Data Mining</vt:lpstr>
      <vt:lpstr>Data Mining</vt:lpstr>
      <vt:lpstr>Data Mining vs Statistiques</vt:lpstr>
      <vt:lpstr>Nature des données</vt:lpstr>
      <vt:lpstr>Machine Learning Classification - Clustering</vt:lpstr>
      <vt:lpstr>Principe de parcimonie - « Rasoir d’Ockham »</vt:lpstr>
      <vt:lpstr>Les étapes du processus de Data Mining</vt:lpstr>
      <vt:lpstr>Les étapes du processus de Data Mining Étape 1: Poser le problème</vt:lpstr>
      <vt:lpstr>Les étapes du processus de Data Mining  Étape 2 : Rechercher les données</vt:lpstr>
      <vt:lpstr>Les étapes du processus de Data Mining  Étape 2 : Rechercher les données</vt:lpstr>
      <vt:lpstr>Les étapes du processus de Data Mining  Étape 3 : Sélectionner les données pertinentes</vt:lpstr>
      <vt:lpstr>Les étapes du processus de Data Mining  Étape 3 : Sélectionner les données pertinentes</vt:lpstr>
      <vt:lpstr>Les étapes du processus de Data Mining  Étape 3 : Sélectionner les données pertinentes</vt:lpstr>
      <vt:lpstr>Les étapes du processus de Data Mining  Étape 3 : Sélectionner les données pertinentes</vt:lpstr>
      <vt:lpstr>Les étapes du processus de Data Mining  Étape 4 : Nettoyer les données</vt:lpstr>
      <vt:lpstr>Les étapes du processus de Data Mining  Étape 5 : Transformer les données</vt:lpstr>
      <vt:lpstr>Les étapes du processus de Data Mining  Étape 5 : Transformer les données</vt:lpstr>
      <vt:lpstr>Les étapes du processus de Data Mining  Étape 5 : Transformer les données</vt:lpstr>
      <vt:lpstr>Les étapes du processus de Data Mining  Étape 5 : Transformer les données</vt:lpstr>
      <vt:lpstr>Les étapes du processus de Data Mining  Étape 6 : Rechercher les caractéristiques et les modèles</vt:lpstr>
      <vt:lpstr>Les étapes du processus de Data Mining  Étape 6 : Rechercher les caractéristiques et les modèles</vt:lpstr>
      <vt:lpstr>Les étapes du processus de Data Mining  Étape 6 : Rechercher les caractéristiques et les modèles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Les étapes du processus de Data Mining  Étape 7 : Évaluer et valider les résultats</vt:lpstr>
      <vt:lpstr>Mercredi 17 mai 2017 - 9h/12h  Introduction  Fondements  Classification supervisée   k plus proches voisins   Arbre de décision   Naive Bayes   SVM  Mercredi 17 mai 2017 - 14h/17h  Sparse Methods   Vendredi 15 septembre 2017 - 9h/12h  Classification non supervisée </vt:lpstr>
      <vt:lpstr>Classification</vt:lpstr>
      <vt:lpstr>Classification</vt:lpstr>
      <vt:lpstr>Méthodes de classification</vt:lpstr>
      <vt:lpstr>Algorithme des k plus proches voisins</vt:lpstr>
      <vt:lpstr>Algorithme des k plus proches voisins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Exemple</vt:lpstr>
      <vt:lpstr>Arbres de Décision : Exercice</vt:lpstr>
      <vt:lpstr>Sources</vt:lpstr>
      <vt:lpstr>Bibliographie</vt:lpstr>
    </vt:vector>
  </TitlesOfParts>
  <Company>Ecole des Mines d'Ales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Gérard Dray</dc:creator>
  <cp:lastModifiedBy>Gérard Dray</cp:lastModifiedBy>
  <cp:revision>1165</cp:revision>
  <cp:lastPrinted>2015-10-02T16:23:02Z</cp:lastPrinted>
  <dcterms:created xsi:type="dcterms:W3CDTF">2000-11-10T09:39:01Z</dcterms:created>
  <dcterms:modified xsi:type="dcterms:W3CDTF">2017-05-17T05:59:42Z</dcterms:modified>
</cp:coreProperties>
</file>